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1" r:id="rId3"/>
    <p:sldId id="268" r:id="rId4"/>
    <p:sldId id="259" r:id="rId5"/>
    <p:sldId id="272" r:id="rId6"/>
    <p:sldId id="265" r:id="rId7"/>
    <p:sldId id="266" r:id="rId8"/>
    <p:sldId id="274" r:id="rId9"/>
    <p:sldId id="267" r:id="rId10"/>
    <p:sldId id="262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Kansi" id="{E6EA0092-9EAD-4858-B2C3-7F5055ED1A65}">
          <p14:sldIdLst>
            <p14:sldId id="257"/>
            <p14:sldId id="261"/>
            <p14:sldId id="268"/>
            <p14:sldId id="259"/>
            <p14:sldId id="272"/>
            <p14:sldId id="265"/>
            <p14:sldId id="266"/>
            <p14:sldId id="274"/>
            <p14:sldId id="267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inikangas Anniina" initials="HA" lastIdx="1" clrIdx="0">
    <p:extLst>
      <p:ext uri="{19B8F6BF-5375-455C-9EA6-DF929625EA0E}">
        <p15:presenceInfo xmlns:p15="http://schemas.microsoft.com/office/powerpoint/2012/main" userId="Heinikangas Anni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3" autoAdjust="0"/>
    <p:restoredTop sz="94646" autoAdjust="0"/>
  </p:normalViewPr>
  <p:slideViewPr>
    <p:cSldViewPr snapToGrid="0">
      <p:cViewPr varScale="1">
        <p:scale>
          <a:sx n="109" d="100"/>
          <a:sy n="109" d="100"/>
        </p:scale>
        <p:origin x="2226" y="102"/>
      </p:cViewPr>
      <p:guideLst/>
    </p:cSldViewPr>
  </p:slideViewPr>
  <p:outlineViewPr>
    <p:cViewPr>
      <p:scale>
        <a:sx n="33" d="100"/>
        <a:sy n="33" d="100"/>
      </p:scale>
      <p:origin x="0" y="-787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65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915503-245C-4436-ACD5-178C837C277A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7534D9B5-C6D7-462E-BF43-63A23C0C8E7C}">
      <dgm:prSet phldrT="[Teksti]"/>
      <dgm:spPr/>
      <dgm:t>
        <a:bodyPr/>
        <a:lstStyle/>
        <a:p>
          <a:r>
            <a:rPr lang="fi-FI" dirty="0"/>
            <a:t>Startup-allianssi</a:t>
          </a:r>
        </a:p>
      </dgm:t>
    </dgm:pt>
    <dgm:pt modelId="{1B569A17-A3A5-4029-9403-B76A1DA1AE3C}" type="parTrans" cxnId="{63183949-E8F5-46D9-AF30-BBACCB222E8D}">
      <dgm:prSet/>
      <dgm:spPr/>
      <dgm:t>
        <a:bodyPr/>
        <a:lstStyle/>
        <a:p>
          <a:endParaRPr lang="fi-FI"/>
        </a:p>
      </dgm:t>
    </dgm:pt>
    <dgm:pt modelId="{20A6975F-18B1-4F19-9440-F7FAD350649E}" type="sibTrans" cxnId="{63183949-E8F5-46D9-AF30-BBACCB222E8D}">
      <dgm:prSet/>
      <dgm:spPr/>
      <dgm:t>
        <a:bodyPr/>
        <a:lstStyle/>
        <a:p>
          <a:endParaRPr lang="fi-FI"/>
        </a:p>
      </dgm:t>
    </dgm:pt>
    <dgm:pt modelId="{5C343729-B59E-4E7D-84ED-FFDF8219926F}">
      <dgm:prSet phldrT="[Teksti]"/>
      <dgm:spPr>
        <a:noFill/>
        <a:ln w="28575">
          <a:solidFill>
            <a:schemeClr val="bg1">
              <a:lumMod val="65000"/>
            </a:schemeClr>
          </a:solidFill>
          <a:prstDash val="sysDash"/>
        </a:ln>
      </dgm:spPr>
      <dgm:t>
        <a:bodyPr/>
        <a:lstStyle/>
        <a:p>
          <a:r>
            <a:rPr lang="fi-FI" dirty="0"/>
            <a:t>Startup-allianssin toiminnan vaikuttavuus</a:t>
          </a:r>
        </a:p>
      </dgm:t>
    </dgm:pt>
    <dgm:pt modelId="{07AF87C1-5108-451A-B193-4CC0BADC82A7}" type="parTrans" cxnId="{728408E8-20D7-4225-B686-263EACFB51D6}">
      <dgm:prSet/>
      <dgm:spPr/>
      <dgm:t>
        <a:bodyPr/>
        <a:lstStyle/>
        <a:p>
          <a:endParaRPr lang="fi-FI"/>
        </a:p>
      </dgm:t>
    </dgm:pt>
    <dgm:pt modelId="{848B9C3C-AD36-425F-906F-1A5ED478BEF6}" type="sibTrans" cxnId="{728408E8-20D7-4225-B686-263EACFB51D6}">
      <dgm:prSet/>
      <dgm:spPr/>
      <dgm:t>
        <a:bodyPr/>
        <a:lstStyle/>
        <a:p>
          <a:endParaRPr lang="fi-FI"/>
        </a:p>
      </dgm:t>
    </dgm:pt>
    <dgm:pt modelId="{BF5B46D1-365C-4AD0-ACDF-EE362063953E}">
      <dgm:prSet phldrT="[Teksti]"/>
      <dgm:spPr>
        <a:noFill/>
        <a:ln w="28575">
          <a:solidFill>
            <a:schemeClr val="bg1">
              <a:lumMod val="65000"/>
            </a:schemeClr>
          </a:solidFill>
          <a:prstDash val="sysDash"/>
        </a:ln>
      </dgm:spPr>
      <dgm:t>
        <a:bodyPr/>
        <a:lstStyle/>
        <a:p>
          <a:r>
            <a:rPr lang="fi-FI" dirty="0"/>
            <a:t>Toimintaympäristö-tietoisuus</a:t>
          </a:r>
        </a:p>
      </dgm:t>
    </dgm:pt>
    <dgm:pt modelId="{C481B798-D1F8-484A-88ED-81A7A6F18BA2}" type="parTrans" cxnId="{B2A626D0-FB52-4F77-8801-4D6EB916C11D}">
      <dgm:prSet/>
      <dgm:spPr/>
      <dgm:t>
        <a:bodyPr/>
        <a:lstStyle/>
        <a:p>
          <a:endParaRPr lang="fi-FI"/>
        </a:p>
      </dgm:t>
    </dgm:pt>
    <dgm:pt modelId="{4CBF9C0F-7BC6-4994-A6F2-6231F6E81E9A}" type="sibTrans" cxnId="{B2A626D0-FB52-4F77-8801-4D6EB916C11D}">
      <dgm:prSet/>
      <dgm:spPr/>
      <dgm:t>
        <a:bodyPr/>
        <a:lstStyle/>
        <a:p>
          <a:endParaRPr lang="fi-FI"/>
        </a:p>
      </dgm:t>
    </dgm:pt>
    <dgm:pt modelId="{9D9668DC-BBB1-49AD-9CFA-0F5F99197829}" type="pres">
      <dgm:prSet presAssocID="{B9915503-245C-4436-ACD5-178C837C277A}" presName="composite" presStyleCnt="0">
        <dgm:presLayoutVars>
          <dgm:chMax val="1"/>
          <dgm:dir/>
          <dgm:resizeHandles val="exact"/>
        </dgm:presLayoutVars>
      </dgm:prSet>
      <dgm:spPr/>
    </dgm:pt>
    <dgm:pt modelId="{EE95EA73-45B9-48E9-BD4B-7ED3FFD775DF}" type="pres">
      <dgm:prSet presAssocID="{B9915503-245C-4436-ACD5-178C837C277A}" presName="radial" presStyleCnt="0">
        <dgm:presLayoutVars>
          <dgm:animLvl val="ctr"/>
        </dgm:presLayoutVars>
      </dgm:prSet>
      <dgm:spPr/>
    </dgm:pt>
    <dgm:pt modelId="{0FDC7840-1D29-4E50-B9C8-544F3CD135C6}" type="pres">
      <dgm:prSet presAssocID="{7534D9B5-C6D7-462E-BF43-63A23C0C8E7C}" presName="centerShape" presStyleLbl="vennNode1" presStyleIdx="0" presStyleCnt="3" custScaleX="45691" custScaleY="42507" custLinFactNeighborX="-8043" custLinFactNeighborY="-16969"/>
      <dgm:spPr/>
    </dgm:pt>
    <dgm:pt modelId="{7476446C-692E-4F16-B4F5-5CA0D8C0BEE9}" type="pres">
      <dgm:prSet presAssocID="{5C343729-B59E-4E7D-84ED-FFDF8219926F}" presName="node" presStyleLbl="vennNode1" presStyleIdx="1" presStyleCnt="3" custScaleX="195381" custScaleY="188261" custRadScaleRad="119338" custRadScaleInc="-54490">
        <dgm:presLayoutVars>
          <dgm:bulletEnabled val="1"/>
        </dgm:presLayoutVars>
      </dgm:prSet>
      <dgm:spPr/>
    </dgm:pt>
    <dgm:pt modelId="{B60CCEE5-6F2E-42D0-B481-C08588A96399}" type="pres">
      <dgm:prSet presAssocID="{BF5B46D1-365C-4AD0-ACDF-EE362063953E}" presName="node" presStyleLbl="vennNode1" presStyleIdx="2" presStyleCnt="3" custScaleX="195381" custScaleY="188261" custRadScaleRad="107741" custRadScaleInc="-62530">
        <dgm:presLayoutVars>
          <dgm:bulletEnabled val="1"/>
        </dgm:presLayoutVars>
      </dgm:prSet>
      <dgm:spPr/>
    </dgm:pt>
  </dgm:ptLst>
  <dgm:cxnLst>
    <dgm:cxn modelId="{381A2566-802D-4297-88CB-EE278A7A3DBD}" type="presOf" srcId="{B9915503-245C-4436-ACD5-178C837C277A}" destId="{9D9668DC-BBB1-49AD-9CFA-0F5F99197829}" srcOrd="0" destOrd="0" presId="urn:microsoft.com/office/officeart/2005/8/layout/radial3"/>
    <dgm:cxn modelId="{63183949-E8F5-46D9-AF30-BBACCB222E8D}" srcId="{B9915503-245C-4436-ACD5-178C837C277A}" destId="{7534D9B5-C6D7-462E-BF43-63A23C0C8E7C}" srcOrd="0" destOrd="0" parTransId="{1B569A17-A3A5-4029-9403-B76A1DA1AE3C}" sibTransId="{20A6975F-18B1-4F19-9440-F7FAD350649E}"/>
    <dgm:cxn modelId="{71B0E38D-3442-4B14-8BCA-493D1672F558}" type="presOf" srcId="{5C343729-B59E-4E7D-84ED-FFDF8219926F}" destId="{7476446C-692E-4F16-B4F5-5CA0D8C0BEE9}" srcOrd="0" destOrd="0" presId="urn:microsoft.com/office/officeart/2005/8/layout/radial3"/>
    <dgm:cxn modelId="{1624E4AC-AEE9-404A-9555-92536997C9EF}" type="presOf" srcId="{BF5B46D1-365C-4AD0-ACDF-EE362063953E}" destId="{B60CCEE5-6F2E-42D0-B481-C08588A96399}" srcOrd="0" destOrd="0" presId="urn:microsoft.com/office/officeart/2005/8/layout/radial3"/>
    <dgm:cxn modelId="{3F153EBE-7215-4C91-8224-03CB734963A3}" type="presOf" srcId="{7534D9B5-C6D7-462E-BF43-63A23C0C8E7C}" destId="{0FDC7840-1D29-4E50-B9C8-544F3CD135C6}" srcOrd="0" destOrd="0" presId="urn:microsoft.com/office/officeart/2005/8/layout/radial3"/>
    <dgm:cxn modelId="{B2A626D0-FB52-4F77-8801-4D6EB916C11D}" srcId="{7534D9B5-C6D7-462E-BF43-63A23C0C8E7C}" destId="{BF5B46D1-365C-4AD0-ACDF-EE362063953E}" srcOrd="1" destOrd="0" parTransId="{C481B798-D1F8-484A-88ED-81A7A6F18BA2}" sibTransId="{4CBF9C0F-7BC6-4994-A6F2-6231F6E81E9A}"/>
    <dgm:cxn modelId="{728408E8-20D7-4225-B686-263EACFB51D6}" srcId="{7534D9B5-C6D7-462E-BF43-63A23C0C8E7C}" destId="{5C343729-B59E-4E7D-84ED-FFDF8219926F}" srcOrd="0" destOrd="0" parTransId="{07AF87C1-5108-451A-B193-4CC0BADC82A7}" sibTransId="{848B9C3C-AD36-425F-906F-1A5ED478BEF6}"/>
    <dgm:cxn modelId="{9509177B-5303-408A-948B-C320A80102F3}" type="presParOf" srcId="{9D9668DC-BBB1-49AD-9CFA-0F5F99197829}" destId="{EE95EA73-45B9-48E9-BD4B-7ED3FFD775DF}" srcOrd="0" destOrd="0" presId="urn:microsoft.com/office/officeart/2005/8/layout/radial3"/>
    <dgm:cxn modelId="{0B84D69A-D54C-4E9F-86E2-2E36E0BE6B2D}" type="presParOf" srcId="{EE95EA73-45B9-48E9-BD4B-7ED3FFD775DF}" destId="{0FDC7840-1D29-4E50-B9C8-544F3CD135C6}" srcOrd="0" destOrd="0" presId="urn:microsoft.com/office/officeart/2005/8/layout/radial3"/>
    <dgm:cxn modelId="{23C20CAD-E400-4052-9CCA-297E3691402D}" type="presParOf" srcId="{EE95EA73-45B9-48E9-BD4B-7ED3FFD775DF}" destId="{7476446C-692E-4F16-B4F5-5CA0D8C0BEE9}" srcOrd="1" destOrd="0" presId="urn:microsoft.com/office/officeart/2005/8/layout/radial3"/>
    <dgm:cxn modelId="{AA81DEAD-8EE4-45C0-B5A5-0508B9C8C5D3}" type="presParOf" srcId="{EE95EA73-45B9-48E9-BD4B-7ED3FFD775DF}" destId="{B60CCEE5-6F2E-42D0-B481-C08588A96399}" srcOrd="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71FA28-1C0A-4332-81F3-D9BCC2897B20}" type="doc">
      <dgm:prSet loTypeId="urn:microsoft.com/office/officeart/2005/8/layout/hChevron3" loCatId="process" qsTypeId="urn:microsoft.com/office/officeart/2005/8/quickstyle/simple1" qsCatId="simple" csTypeId="urn:microsoft.com/office/officeart/2005/8/colors/colorful3" csCatId="colorful" phldr="1"/>
      <dgm:spPr/>
    </dgm:pt>
    <dgm:pt modelId="{6CF3E107-8F93-4061-92C8-4F40B6F2C41D}">
      <dgm:prSet phldrT="[Teksti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i-FI" dirty="0"/>
            <a:t>Tilannetietoisuus</a:t>
          </a:r>
        </a:p>
      </dgm:t>
    </dgm:pt>
    <dgm:pt modelId="{DAB1C873-1CE3-47ED-BE9E-5B788B7203A5}" type="parTrans" cxnId="{45FDEACF-47AD-4562-9A20-37485617D903}">
      <dgm:prSet/>
      <dgm:spPr/>
      <dgm:t>
        <a:bodyPr/>
        <a:lstStyle/>
        <a:p>
          <a:endParaRPr lang="fi-FI"/>
        </a:p>
      </dgm:t>
    </dgm:pt>
    <dgm:pt modelId="{91287D95-5966-48D4-B1E2-39BC1C7F4ED0}" type="sibTrans" cxnId="{45FDEACF-47AD-4562-9A20-37485617D903}">
      <dgm:prSet/>
      <dgm:spPr/>
      <dgm:t>
        <a:bodyPr/>
        <a:lstStyle/>
        <a:p>
          <a:endParaRPr lang="fi-FI"/>
        </a:p>
      </dgm:t>
    </dgm:pt>
    <dgm:pt modelId="{DF037959-2532-4DE9-80B2-4FAFE58451D1}">
      <dgm:prSet phldrT="[Teksti]"/>
      <dgm:spPr/>
      <dgm:t>
        <a:bodyPr/>
        <a:lstStyle/>
        <a:p>
          <a:r>
            <a:rPr lang="fi-FI" dirty="0"/>
            <a:t>Toiminta ja päätökset</a:t>
          </a:r>
        </a:p>
      </dgm:t>
    </dgm:pt>
    <dgm:pt modelId="{8D30A24A-D533-4CFD-B564-2439B6B516A3}" type="parTrans" cxnId="{0263D1E1-D096-49F8-945D-6ABD703A18C1}">
      <dgm:prSet/>
      <dgm:spPr/>
      <dgm:t>
        <a:bodyPr/>
        <a:lstStyle/>
        <a:p>
          <a:endParaRPr lang="fi-FI"/>
        </a:p>
      </dgm:t>
    </dgm:pt>
    <dgm:pt modelId="{C83A7C55-FFD4-43BB-96C0-BF0719D33420}" type="sibTrans" cxnId="{0263D1E1-D096-49F8-945D-6ABD703A18C1}">
      <dgm:prSet/>
      <dgm:spPr/>
      <dgm:t>
        <a:bodyPr/>
        <a:lstStyle/>
        <a:p>
          <a:endParaRPr lang="fi-FI"/>
        </a:p>
      </dgm:t>
    </dgm:pt>
    <dgm:pt modelId="{389C459B-573F-4334-A3E4-6E70B8610933}">
      <dgm:prSet phldrT="[Teksti]"/>
      <dgm:spPr/>
      <dgm:t>
        <a:bodyPr/>
        <a:lstStyle/>
        <a:p>
          <a:r>
            <a:rPr lang="fi-FI" dirty="0"/>
            <a:t>Vaikuttavuus</a:t>
          </a:r>
        </a:p>
      </dgm:t>
    </dgm:pt>
    <dgm:pt modelId="{02262C80-AC2B-47E2-AE68-4829EB4C2A5B}" type="parTrans" cxnId="{8827DA88-624F-4A53-8670-68242543D94C}">
      <dgm:prSet/>
      <dgm:spPr/>
      <dgm:t>
        <a:bodyPr/>
        <a:lstStyle/>
        <a:p>
          <a:endParaRPr lang="fi-FI"/>
        </a:p>
      </dgm:t>
    </dgm:pt>
    <dgm:pt modelId="{578395CA-0E63-45B8-A7C9-E9CB34626032}" type="sibTrans" cxnId="{8827DA88-624F-4A53-8670-68242543D94C}">
      <dgm:prSet/>
      <dgm:spPr/>
      <dgm:t>
        <a:bodyPr/>
        <a:lstStyle/>
        <a:p>
          <a:endParaRPr lang="fi-FI"/>
        </a:p>
      </dgm:t>
    </dgm:pt>
    <dgm:pt modelId="{437B48DA-27B7-4861-8396-B88D34606040}" type="pres">
      <dgm:prSet presAssocID="{A871FA28-1C0A-4332-81F3-D9BCC2897B20}" presName="Name0" presStyleCnt="0">
        <dgm:presLayoutVars>
          <dgm:dir/>
          <dgm:resizeHandles val="exact"/>
        </dgm:presLayoutVars>
      </dgm:prSet>
      <dgm:spPr/>
    </dgm:pt>
    <dgm:pt modelId="{AB3259FE-148D-4621-B10C-781F2FFBADC0}" type="pres">
      <dgm:prSet presAssocID="{6CF3E107-8F93-4061-92C8-4F40B6F2C41D}" presName="parTxOnly" presStyleLbl="node1" presStyleIdx="0" presStyleCnt="3" custLinFactNeighborX="-1969">
        <dgm:presLayoutVars>
          <dgm:bulletEnabled val="1"/>
        </dgm:presLayoutVars>
      </dgm:prSet>
      <dgm:spPr/>
    </dgm:pt>
    <dgm:pt modelId="{AE02095F-97F8-4918-9E64-5D561540F158}" type="pres">
      <dgm:prSet presAssocID="{91287D95-5966-48D4-B1E2-39BC1C7F4ED0}" presName="parSpace" presStyleCnt="0"/>
      <dgm:spPr/>
    </dgm:pt>
    <dgm:pt modelId="{C110A870-F59A-409C-914D-A23C8B36B795}" type="pres">
      <dgm:prSet presAssocID="{DF037959-2532-4DE9-80B2-4FAFE58451D1}" presName="parTxOnly" presStyleLbl="node1" presStyleIdx="1" presStyleCnt="3">
        <dgm:presLayoutVars>
          <dgm:bulletEnabled val="1"/>
        </dgm:presLayoutVars>
      </dgm:prSet>
      <dgm:spPr/>
    </dgm:pt>
    <dgm:pt modelId="{E99E0B0A-5CEE-4376-AADE-56CDE26C2AD9}" type="pres">
      <dgm:prSet presAssocID="{C83A7C55-FFD4-43BB-96C0-BF0719D33420}" presName="parSpace" presStyleCnt="0"/>
      <dgm:spPr/>
    </dgm:pt>
    <dgm:pt modelId="{F70F831B-0274-42A1-9660-517E17E1717A}" type="pres">
      <dgm:prSet presAssocID="{389C459B-573F-4334-A3E4-6E70B8610933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BA22560C-176D-464B-9868-3B0E7F0C6956}" type="presOf" srcId="{A871FA28-1C0A-4332-81F3-D9BCC2897B20}" destId="{437B48DA-27B7-4861-8396-B88D34606040}" srcOrd="0" destOrd="0" presId="urn:microsoft.com/office/officeart/2005/8/layout/hChevron3"/>
    <dgm:cxn modelId="{2E2C1588-9ED7-4371-B392-08EEC63CB2D7}" type="presOf" srcId="{6CF3E107-8F93-4061-92C8-4F40B6F2C41D}" destId="{AB3259FE-148D-4621-B10C-781F2FFBADC0}" srcOrd="0" destOrd="0" presId="urn:microsoft.com/office/officeart/2005/8/layout/hChevron3"/>
    <dgm:cxn modelId="{8827DA88-624F-4A53-8670-68242543D94C}" srcId="{A871FA28-1C0A-4332-81F3-D9BCC2897B20}" destId="{389C459B-573F-4334-A3E4-6E70B8610933}" srcOrd="2" destOrd="0" parTransId="{02262C80-AC2B-47E2-AE68-4829EB4C2A5B}" sibTransId="{578395CA-0E63-45B8-A7C9-E9CB34626032}"/>
    <dgm:cxn modelId="{45FDEACF-47AD-4562-9A20-37485617D903}" srcId="{A871FA28-1C0A-4332-81F3-D9BCC2897B20}" destId="{6CF3E107-8F93-4061-92C8-4F40B6F2C41D}" srcOrd="0" destOrd="0" parTransId="{DAB1C873-1CE3-47ED-BE9E-5B788B7203A5}" sibTransId="{91287D95-5966-48D4-B1E2-39BC1C7F4ED0}"/>
    <dgm:cxn modelId="{0263D1E1-D096-49F8-945D-6ABD703A18C1}" srcId="{A871FA28-1C0A-4332-81F3-D9BCC2897B20}" destId="{DF037959-2532-4DE9-80B2-4FAFE58451D1}" srcOrd="1" destOrd="0" parTransId="{8D30A24A-D533-4CFD-B564-2439B6B516A3}" sibTransId="{C83A7C55-FFD4-43BB-96C0-BF0719D33420}"/>
    <dgm:cxn modelId="{7CBFA6F3-9DA1-4348-9E11-482A1689D986}" type="presOf" srcId="{DF037959-2532-4DE9-80B2-4FAFE58451D1}" destId="{C110A870-F59A-409C-914D-A23C8B36B795}" srcOrd="0" destOrd="0" presId="urn:microsoft.com/office/officeart/2005/8/layout/hChevron3"/>
    <dgm:cxn modelId="{602FC4F7-A4B7-4045-AFC2-22A376EDC88D}" type="presOf" srcId="{389C459B-573F-4334-A3E4-6E70B8610933}" destId="{F70F831B-0274-42A1-9660-517E17E1717A}" srcOrd="0" destOrd="0" presId="urn:microsoft.com/office/officeart/2005/8/layout/hChevron3"/>
    <dgm:cxn modelId="{B8A9E25A-C279-40B1-8CF8-56F059A089B4}" type="presParOf" srcId="{437B48DA-27B7-4861-8396-B88D34606040}" destId="{AB3259FE-148D-4621-B10C-781F2FFBADC0}" srcOrd="0" destOrd="0" presId="urn:microsoft.com/office/officeart/2005/8/layout/hChevron3"/>
    <dgm:cxn modelId="{735D7688-1BF6-41CB-A765-D49D0E588CD6}" type="presParOf" srcId="{437B48DA-27B7-4861-8396-B88D34606040}" destId="{AE02095F-97F8-4918-9E64-5D561540F158}" srcOrd="1" destOrd="0" presId="urn:microsoft.com/office/officeart/2005/8/layout/hChevron3"/>
    <dgm:cxn modelId="{404EBA07-34E4-4243-949D-025C329ECECC}" type="presParOf" srcId="{437B48DA-27B7-4861-8396-B88D34606040}" destId="{C110A870-F59A-409C-914D-A23C8B36B795}" srcOrd="2" destOrd="0" presId="urn:microsoft.com/office/officeart/2005/8/layout/hChevron3"/>
    <dgm:cxn modelId="{D6A5EE92-C5C6-4A72-88BD-76EDF7825BC3}" type="presParOf" srcId="{437B48DA-27B7-4861-8396-B88D34606040}" destId="{E99E0B0A-5CEE-4376-AADE-56CDE26C2AD9}" srcOrd="3" destOrd="0" presId="urn:microsoft.com/office/officeart/2005/8/layout/hChevron3"/>
    <dgm:cxn modelId="{8B72C661-D644-4400-A178-34245F9754F7}" type="presParOf" srcId="{437B48DA-27B7-4861-8396-B88D34606040}" destId="{F70F831B-0274-42A1-9660-517E17E1717A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DC7840-1D29-4E50-B9C8-544F3CD135C6}">
      <dsp:nvSpPr>
        <dsp:cNvPr id="0" name=""/>
        <dsp:cNvSpPr/>
      </dsp:nvSpPr>
      <dsp:spPr>
        <a:xfrm>
          <a:off x="4548878" y="1387689"/>
          <a:ext cx="1355214" cy="12607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 dirty="0"/>
            <a:t>Startup-allianssi</a:t>
          </a:r>
        </a:p>
      </dsp:txBody>
      <dsp:txXfrm>
        <a:off x="4747344" y="1572325"/>
        <a:ext cx="958282" cy="891503"/>
      </dsp:txXfrm>
    </dsp:sp>
    <dsp:sp modelId="{7476446C-692E-4F16-B4F5-5CA0D8C0BEE9}">
      <dsp:nvSpPr>
        <dsp:cNvPr id="0" name=""/>
        <dsp:cNvSpPr/>
      </dsp:nvSpPr>
      <dsp:spPr>
        <a:xfrm>
          <a:off x="1806218" y="1601715"/>
          <a:ext cx="2897541" cy="2791950"/>
        </a:xfrm>
        <a:prstGeom prst="ellipse">
          <a:avLst/>
        </a:prstGeom>
        <a:noFill/>
        <a:ln w="28575" cap="flat" cmpd="sng" algn="ctr">
          <a:solidFill>
            <a:schemeClr val="bg1">
              <a:lumMod val="65000"/>
            </a:schemeClr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Startup-allianssin toiminnan vaikuttavuus</a:t>
          </a:r>
        </a:p>
      </dsp:txBody>
      <dsp:txXfrm>
        <a:off x="2230553" y="2010587"/>
        <a:ext cx="2048871" cy="1974206"/>
      </dsp:txXfrm>
    </dsp:sp>
    <dsp:sp modelId="{B60CCEE5-6F2E-42D0-B481-C08588A96399}">
      <dsp:nvSpPr>
        <dsp:cNvPr id="0" name=""/>
        <dsp:cNvSpPr/>
      </dsp:nvSpPr>
      <dsp:spPr>
        <a:xfrm>
          <a:off x="6010360" y="479426"/>
          <a:ext cx="2897541" cy="2791950"/>
        </a:xfrm>
        <a:prstGeom prst="ellipse">
          <a:avLst/>
        </a:prstGeom>
        <a:noFill/>
        <a:ln w="28575" cap="flat" cmpd="sng" algn="ctr">
          <a:solidFill>
            <a:schemeClr val="bg1">
              <a:lumMod val="65000"/>
            </a:schemeClr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Toimintaympäristö-tietoisuus</a:t>
          </a:r>
        </a:p>
      </dsp:txBody>
      <dsp:txXfrm>
        <a:off x="6434695" y="888298"/>
        <a:ext cx="2048871" cy="1974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259FE-148D-4621-B10C-781F2FFBADC0}">
      <dsp:nvSpPr>
        <dsp:cNvPr id="0" name=""/>
        <dsp:cNvSpPr/>
      </dsp:nvSpPr>
      <dsp:spPr>
        <a:xfrm>
          <a:off x="0" y="0"/>
          <a:ext cx="4040906" cy="365125"/>
        </a:xfrm>
        <a:prstGeom prst="homePlate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Tilannetietoisuus</a:t>
          </a:r>
        </a:p>
      </dsp:txBody>
      <dsp:txXfrm>
        <a:off x="0" y="0"/>
        <a:ext cx="3949625" cy="365125"/>
      </dsp:txXfrm>
    </dsp:sp>
    <dsp:sp modelId="{C110A870-F59A-409C-914D-A23C8B36B795}">
      <dsp:nvSpPr>
        <dsp:cNvPr id="0" name=""/>
        <dsp:cNvSpPr/>
      </dsp:nvSpPr>
      <dsp:spPr>
        <a:xfrm>
          <a:off x="3237346" y="0"/>
          <a:ext cx="4040906" cy="365125"/>
        </a:xfrm>
        <a:prstGeom prst="chevron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Toiminta ja päätökset</a:t>
          </a:r>
        </a:p>
      </dsp:txBody>
      <dsp:txXfrm>
        <a:off x="3419909" y="0"/>
        <a:ext cx="3675781" cy="365125"/>
      </dsp:txXfrm>
    </dsp:sp>
    <dsp:sp modelId="{F70F831B-0274-42A1-9660-517E17E1717A}">
      <dsp:nvSpPr>
        <dsp:cNvPr id="0" name=""/>
        <dsp:cNvSpPr/>
      </dsp:nvSpPr>
      <dsp:spPr>
        <a:xfrm>
          <a:off x="6470072" y="0"/>
          <a:ext cx="4040906" cy="365125"/>
        </a:xfrm>
        <a:prstGeom prst="chevr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Vaikuttavuus</a:t>
          </a:r>
        </a:p>
      </dsp:txBody>
      <dsp:txXfrm>
        <a:off x="6652635" y="0"/>
        <a:ext cx="3675781" cy="365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BD0D6-D55B-4A0E-A13D-B5235E62B482}" type="datetimeFigureOut">
              <a:rPr lang="fi-FI" smtClean="0"/>
              <a:t>9.11.2020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F51F1-081E-47B3-8385-0DA58FBDBD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4784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aletaculture.fr/sciences/non-la-fonte-des-icebergs-nentraine-pas-lelevation-du-niveau-de-la-mer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nc-nd/3.0/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Suhde muihin käynnissä oleviin tietoprosesseihin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51F1-081E-47B3-8385-0DA58FBDBDD5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034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hlinkClick r:id="rId3" tooltip="https://www.etaletaculture.fr/sciences/non-la-fonte-des-icebergs-nentraine-pas-lelevation-du-niveau-de-la-mer/"/>
              </a:rPr>
              <a:t>Tämä</a:t>
            </a:r>
            <a:r>
              <a:rPr lang="en-US" sz="1200" dirty="0">
                <a:hlinkClick r:id="rId3" tooltip="https://www.etaletaculture.fr/sciences/non-la-fonte-des-icebergs-nentraine-pas-lelevation-du-niveau-de-la-mer/"/>
              </a:rPr>
              <a:t> </a:t>
            </a:r>
            <a:r>
              <a:rPr lang="en-US" sz="1200" dirty="0" err="1">
                <a:hlinkClick r:id="rId3" tooltip="https://www.etaletaculture.fr/sciences/non-la-fonte-des-icebergs-nentraine-pas-lelevation-du-niveau-de-la-mer/"/>
              </a:rPr>
              <a:t>kuva</a:t>
            </a:r>
            <a:r>
              <a:rPr lang="en-US" sz="1200" dirty="0"/>
              <a:t>, </a:t>
            </a:r>
            <a:r>
              <a:rPr lang="en-US" sz="1200" dirty="0" err="1"/>
              <a:t>tekijä</a:t>
            </a:r>
            <a:r>
              <a:rPr lang="en-US" sz="1200" dirty="0"/>
              <a:t> </a:t>
            </a:r>
            <a:r>
              <a:rPr lang="en-US" sz="1200" dirty="0" err="1"/>
              <a:t>Tuntematon</a:t>
            </a:r>
            <a:r>
              <a:rPr lang="en-US" sz="1200" dirty="0"/>
              <a:t> </a:t>
            </a:r>
            <a:r>
              <a:rPr lang="en-US" sz="1200" dirty="0" err="1"/>
              <a:t>tekijä</a:t>
            </a:r>
            <a:r>
              <a:rPr lang="en-US" sz="1200" dirty="0"/>
              <a:t>, </a:t>
            </a:r>
            <a:r>
              <a:rPr lang="en-US" sz="1200" dirty="0" err="1"/>
              <a:t>käyttöoikeus</a:t>
            </a:r>
            <a:r>
              <a:rPr lang="en-US" sz="1200" dirty="0"/>
              <a:t>: </a:t>
            </a:r>
            <a:r>
              <a:rPr lang="en-US" sz="1200" dirty="0">
                <a:hlinkClick r:id="rId4" tooltip="https://creativecommons.org/licenses/by-nc-nd/3.0/"/>
              </a:rPr>
              <a:t>CC BY-NC-ND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51F1-081E-47B3-8385-0DA58FBDBDD5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1398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F51F1-081E-47B3-8385-0DA58FBDBDD5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1893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167CD0-9666-4183-B5BA-845A26584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414E623-2F61-4126-9BE0-05C2FDD94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12266D-D154-438F-98FF-70FB2D78E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2FA56-735F-45DC-A236-E91EEA719782}" type="datetime1">
              <a:rPr lang="fi-FI" smtClean="0"/>
              <a:t>9.11.2020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950B89A-4E76-4358-80C9-93147774F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2.4.2020 anniina.heinikangas@pirkanmaa.fi 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7F50A8E-ED2D-4279-B8E0-CF6E6F1A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1452-ABDB-4756-80E6-6657072B58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796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662CC8-ACDD-4A80-8FF8-5ADD85172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643AF58-CE56-442B-9F2D-A53B7D1638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9F96D0C-1B6C-478C-AA2C-E14860209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77648-9943-4727-B184-15F868E64176}" type="datetime1">
              <a:rPr lang="fi-FI" smtClean="0"/>
              <a:t>9.11.2020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42D113-6CF6-49F2-BBF5-F15E27D97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2.4.2020 anniina.heinikangas@pirkanmaa.fi 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6001E1F-281B-4A8A-AAD6-B6B3857B4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1452-ABDB-4756-80E6-6657072B58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699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8EDB9BB-626D-44DD-8D96-244739658B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7B9E407-5B6C-4E19-BB39-283623D38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C510AB1-5812-495D-8ACE-3A5B2FAD8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284E-2D97-4E62-BAC1-923A40C75EBF}" type="datetime1">
              <a:rPr lang="fi-FI" smtClean="0"/>
              <a:t>9.11.2020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70909D1-CD5C-4C0C-83EA-7B84F9A81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2.4.2020 anniina.heinikangas@pirkanmaa.fi 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79FCADF-0277-4FE6-B47B-3B1A64F42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1452-ABDB-4756-80E6-6657072B58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872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FD5BF9-70A2-42B7-84E1-9E10DC808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483637F-7EC0-4D4F-9B62-9BEE22444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BE0E3C-CE03-487D-BEA9-411F02565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9102-A898-4B52-9AAC-966AFC3A40DA}" type="datetime1">
              <a:rPr lang="fi-FI" smtClean="0"/>
              <a:t>9.11.2020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35E211-B787-43A1-A63C-F8CE5704F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2.4.2020 anniina.heinikangas@pirkanmaa.fi 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145F16E-34CC-439C-A784-5F6EE45C4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1452-ABDB-4756-80E6-6657072B58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925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23336-64E4-4807-9C3F-8598215A1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ED4023F-BCCE-4900-B75C-033FB2797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7DDD63-B808-4FD9-9491-729E122ED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8D36-FEE1-4CF7-8E76-4D83B52A1D88}" type="datetime1">
              <a:rPr lang="fi-FI" smtClean="0"/>
              <a:t>9.11.2020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E04D13-7D7B-4204-A8C5-C8626193C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2.4.2020 anniina.heinikangas@pirkanmaa.fi 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096EB36-8655-4236-A3C9-30DE2EE30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1452-ABDB-4756-80E6-6657072B58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351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4CED37-9B54-4C5E-9BAA-DD83B7E9E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A14270-C6D6-4809-87E4-2D9D5312F7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439B540-5E99-47A5-AE88-69B0AB7BC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EB87610-0836-426E-AF25-4233138B2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C3A9-577C-4656-A3EA-6CB9E262D114}" type="datetime1">
              <a:rPr lang="fi-FI" smtClean="0"/>
              <a:t>9.11.2020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CE3883D-14DA-420A-ACB5-2295B13B5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2.4.2020 anniina.heinikangas@pirkanmaa.fi 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A0C431E-95F3-4DAD-A641-40A39A607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1452-ABDB-4756-80E6-6657072B58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451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6953E5-CF19-4BF8-BB07-8D08EDDE9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53E8975-FBEE-46DE-B35C-ED9F7C8A9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92B9CB8-BC23-4912-AD66-EBF949EEC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BEDCDB2-9A8B-41D1-B77E-71A20B97A9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C3D04DE-30C1-47F8-B602-63C021205C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7C884FE-3973-4071-8A11-8460B4CB2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C966-52C3-4C8A-930F-BE8A1BC4AF2A}" type="datetime1">
              <a:rPr lang="fi-FI" smtClean="0"/>
              <a:t>9.11.2020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E5C0C82-6B51-44CE-AA0F-3DD47C2A6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2.4.2020 anniina.heinikangas@pirkanmaa.fi 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C1E095D-319A-4820-BD2D-F6699248D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1452-ABDB-4756-80E6-6657072B58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143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35B437-42FD-4AC2-884B-BE25F585E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5C50384-BD10-4458-AA75-E2488F603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81CE-0B07-4594-8BBD-49A5BB415072}" type="datetime1">
              <a:rPr lang="fi-FI" smtClean="0"/>
              <a:t>9.11.2020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974C5BD-FE31-4977-9207-3BE3E98C6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2.4.2020 anniina.heinikangas@pirkanmaa.fi 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D69C09A-96BF-4B56-BBC1-E222BB7C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1452-ABDB-4756-80E6-6657072B58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840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FB3C920-76B6-4E00-9C42-95030BA00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3EDD-89E7-4F47-B8F0-CDB0B3F4E10D}" type="datetime1">
              <a:rPr lang="fi-FI" smtClean="0"/>
              <a:t>9.11.2020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8F60494-0A9D-4593-82D5-29CABF495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2.4.2020 anniina.heinikangas@pirkanmaa.fi 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810C403-DDC7-4A15-9A05-2BC671D3D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1452-ABDB-4756-80E6-6657072B58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428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05EF99-1244-43E9-8D08-857D1059D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D1B87FC-0403-44CA-986A-31611CB9D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0D858D3-EB3A-409B-BFAD-DB4D674E3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AB39CE8-016B-4ED6-B7F4-2EC2E8D4A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D080-56D7-4326-AAD8-93DA5BB482B7}" type="datetime1">
              <a:rPr lang="fi-FI" smtClean="0"/>
              <a:t>9.11.2020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B83FF81-05A9-47AA-BA9D-B91A57F1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2.4.2020 anniina.heinikangas@pirkanmaa.fi 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951C800-31A3-48F3-999F-AC82D5B01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1452-ABDB-4756-80E6-6657072B58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60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8B2F80-45B6-4AF6-AE78-78A284FD4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40E1F1E-AFBE-419E-A351-3CF3B7043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88B70DC-3D31-4140-94D5-69C40AFB8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1F2E9A6-D5F1-474B-AF64-65990E470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B018-8563-4F40-84C8-66AA46408CA7}" type="datetime1">
              <a:rPr lang="fi-FI" smtClean="0"/>
              <a:t>9.11.2020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F04E3D0-90BA-46B7-BC4C-28611C98B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2.4.2020 anniina.heinikangas@pirkanmaa.fi 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D975FD7-D3C9-463B-8112-7179A0E91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1452-ABDB-4756-80E6-6657072B58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00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77CD93D-AD73-4843-BCD8-C10C08043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B658448-04C7-4CC0-BD63-0799B373F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9809BB-CC1C-40AF-B6BA-BC1E994AA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CA7B-9E35-4731-B2C9-CD5B0EDA3F1A}" type="datetime1">
              <a:rPr lang="fi-FI" smtClean="0"/>
              <a:t>9.11.2020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71BFCCE-32C7-47E3-9F72-C52AA5A77E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2.4.2020 anniina.heinikangas@pirkanmaa.fi 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0C16F48-805C-44F4-9864-470116188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51452-ABDB-4756-80E6-6657072B58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30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https://www.tampereregiongrowth.f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taletaculture.fr/sciences/non-la-fonte-des-icebergs-nentraine-pas-lelevation-du-niveau-de-la-mer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isällön paikkamerkki 2">
            <a:extLst>
              <a:ext uri="{FF2B5EF4-FFF2-40B4-BE49-F238E27FC236}">
                <a16:creationId xmlns:a16="http://schemas.microsoft.com/office/drawing/2014/main" id="{193D1E79-DA7C-46C6-AC91-91B01399AB5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46588" y="592138"/>
            <a:ext cx="6907212" cy="558482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5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Startup-allianssin tiedolla johtamisen malli</a:t>
            </a:r>
          </a:p>
        </p:txBody>
      </p:sp>
      <p:pic>
        <p:nvPicPr>
          <p:cNvPr id="3" name="Kuva 2" descr="Pirkanmaan liitto, Pirkanmaan vaakuna">
            <a:extLst>
              <a:ext uri="{FF2B5EF4-FFF2-40B4-BE49-F238E27FC236}">
                <a16:creationId xmlns:a16="http://schemas.microsoft.com/office/drawing/2014/main" id="{4CF845A3-2A84-4793-8B7F-BE09CE7EB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341" y="4900410"/>
            <a:ext cx="1952898" cy="145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121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9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Freeform: Shape 11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4FE7FA1-33B5-44B4-8CC3-29741B686F2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01650" y="846138"/>
            <a:ext cx="5765800" cy="378142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Tampere </a:t>
            </a:r>
            <a:r>
              <a:rPr kumimoji="0" lang="fi-FI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Region</a:t>
            </a: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i-FI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Growth</a:t>
            </a: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i-FI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Monitor</a:t>
            </a: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-seurantatyökalu kehitteillä</a:t>
            </a:r>
          </a:p>
        </p:txBody>
      </p:sp>
      <p:sp>
        <p:nvSpPr>
          <p:cNvPr id="28" name="Oval 13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Graphic 6">
            <a:extLst>
              <a:ext uri="{FF2B5EF4-FFF2-40B4-BE49-F238E27FC236}">
                <a16:creationId xmlns:a16="http://schemas.microsoft.com/office/drawing/2014/main" id="{055DDD6A-4CB1-40A1-961C-BE9872771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30" name="Freeform: Shape 15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1" name="Straight Connector 17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: Shape 19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21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" name="Freeform: Shape 23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E6FF956A-2713-4C70-9307-669D66E1A9BB}"/>
              </a:ext>
            </a:extLst>
          </p:cNvPr>
          <p:cNvSpPr/>
          <p:nvPr/>
        </p:nvSpPr>
        <p:spPr>
          <a:xfrm>
            <a:off x="528808" y="2474820"/>
            <a:ext cx="57651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800" dirty="0">
                <a:hlinkClick r:id="rId4"/>
              </a:rPr>
              <a:t>https://www.tampereregiongrowth.fi/</a:t>
            </a:r>
            <a:endParaRPr lang="en-US" sz="2800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40C13F4A-94BA-4298-8008-0F2297321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639155" y="3248526"/>
            <a:ext cx="1137582" cy="9690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Kuva 7">
            <a:hlinkClick r:id="rId4"/>
            <a:extLst>
              <a:ext uri="{FF2B5EF4-FFF2-40B4-BE49-F238E27FC236}">
                <a16:creationId xmlns:a16="http://schemas.microsoft.com/office/drawing/2014/main" id="{50F9587D-BBF1-4025-9F54-EF1CD13EC4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7304" y="3438625"/>
            <a:ext cx="4220428" cy="2848498"/>
          </a:xfrm>
          <a:prstGeom prst="rect">
            <a:avLst/>
          </a:prstGeom>
        </p:spPr>
      </p:pic>
      <p:pic>
        <p:nvPicPr>
          <p:cNvPr id="9" name="Kuva 8" descr="Hankelogot 6Aika, Vipuvoimaa EU:lta 2014-2020, Euroopan unionin aluekehitysrahasto, Uudenmaan liitto ja Pirkanmaan liitto">
            <a:extLst>
              <a:ext uri="{FF2B5EF4-FFF2-40B4-BE49-F238E27FC236}">
                <a16:creationId xmlns:a16="http://schemas.microsoft.com/office/drawing/2014/main" id="{9029E053-B1DA-47BB-B242-920A4FC6C5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49098" y="5172969"/>
            <a:ext cx="5934903" cy="118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514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2B50AD98-8664-4E8A-B107-54ABCAB62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dirty="0"/>
              <a:t>Startup-allianssin &amp; </a:t>
            </a:r>
            <a:r>
              <a:rPr lang="fi-FI" dirty="0" err="1"/>
              <a:t>joryn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monitorointi ja tiedolla johtaminen 2020</a:t>
            </a: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4F5B368-2A6C-4C4A-B7B1-7CC5E747B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6965" y="2108801"/>
            <a:ext cx="9839325" cy="423227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fi-FI" sz="2400" dirty="0"/>
              <a:t>Käytössä olevan ja tarvittavan tietopohjan koostaminen</a:t>
            </a:r>
          </a:p>
          <a:p>
            <a:pPr marL="971550" lvl="1" indent="-514350">
              <a:buAutoNum type="arabicPeriod"/>
            </a:pPr>
            <a:r>
              <a:rPr lang="fi-FI" dirty="0"/>
              <a:t>Yhteys olemassa oleviin tietoprosesseihin</a:t>
            </a:r>
          </a:p>
          <a:p>
            <a:pPr marL="971550" lvl="1" indent="-514350">
              <a:buAutoNum type="arabicPeriod"/>
            </a:pPr>
            <a:r>
              <a:rPr lang="fi-FI" dirty="0"/>
              <a:t>Allianssin operatiivinen tieto</a:t>
            </a:r>
          </a:p>
          <a:p>
            <a:pPr marL="971550" lvl="1" indent="-514350">
              <a:buAutoNum type="arabicPeriod"/>
            </a:pPr>
            <a:r>
              <a:rPr lang="fi-FI" dirty="0"/>
              <a:t>Muu mahdollinen tukitieto</a:t>
            </a:r>
          </a:p>
          <a:p>
            <a:pPr marL="514350" indent="-514350">
              <a:buAutoNum type="arabicPeriod"/>
            </a:pPr>
            <a:r>
              <a:rPr lang="fi-FI" sz="2400" dirty="0"/>
              <a:t>Startup-allianssin </a:t>
            </a:r>
            <a:r>
              <a:rPr lang="fi-FI" sz="2400" dirty="0" err="1"/>
              <a:t>KPI:t</a:t>
            </a:r>
            <a:endParaRPr lang="fi-FI" sz="2400" dirty="0"/>
          </a:p>
          <a:p>
            <a:pPr marL="971550" lvl="1" indent="-514350">
              <a:buAutoNum type="arabicPeriod"/>
            </a:pPr>
            <a:r>
              <a:rPr lang="fi-FI" dirty="0"/>
              <a:t>Strategiset ja vaikuttavuudelliset (mihin halutaan vaikuttaa)</a:t>
            </a:r>
          </a:p>
          <a:p>
            <a:pPr marL="971550" lvl="1" indent="-514350">
              <a:buAutoNum type="arabicPeriod"/>
            </a:pPr>
            <a:r>
              <a:rPr lang="fi-FI" dirty="0"/>
              <a:t>Operatiiviset (mitä ja miten allianssi tekee)</a:t>
            </a:r>
          </a:p>
          <a:p>
            <a:pPr marL="514350" indent="-514350">
              <a:buAutoNum type="arabicPeriod"/>
            </a:pPr>
            <a:r>
              <a:rPr lang="fi-FI" sz="2400" dirty="0"/>
              <a:t>Tiedolla johtamisen toimintamallin kuvaaminen ja jatkuvuuden varmistaminen</a:t>
            </a:r>
          </a:p>
          <a:p>
            <a:pPr marL="971550" lvl="1" indent="-514350">
              <a:buAutoNum type="arabicPeriod"/>
            </a:pPr>
            <a:endParaRPr lang="fi-FI" dirty="0"/>
          </a:p>
          <a:p>
            <a:pPr marL="0" indent="0">
              <a:buNone/>
            </a:pPr>
            <a:r>
              <a:rPr lang="fi-FI" sz="2400" dirty="0"/>
              <a:t>Tavoitteet </a:t>
            </a:r>
          </a:p>
          <a:p>
            <a:pPr marL="0" indent="0">
              <a:buNone/>
            </a:pPr>
            <a:r>
              <a:rPr lang="fi-FI" sz="2400" dirty="0"/>
              <a:t>- Läpinäkyvä, jaettu, tiedostettu</a:t>
            </a:r>
          </a:p>
          <a:p>
            <a:pPr marL="0" indent="0">
              <a:buNone/>
            </a:pPr>
            <a:r>
              <a:rPr lang="fi-FI" sz="2400" dirty="0"/>
              <a:t>- Aikataulutettu, roolitettu, sitouduttu</a:t>
            </a:r>
          </a:p>
        </p:txBody>
      </p:sp>
      <p:sp>
        <p:nvSpPr>
          <p:cNvPr id="7" name="Alatunnisteen paikkamerkki 5">
            <a:extLst>
              <a:ext uri="{FF2B5EF4-FFF2-40B4-BE49-F238E27FC236}">
                <a16:creationId xmlns:a16="http://schemas.microsoft.com/office/drawing/2014/main" id="{00E18E47-FAB9-416B-B994-21E1D05CF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84443" y="6305094"/>
            <a:ext cx="3729701" cy="36512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r"/>
            <a:r>
              <a:rPr lang="fi-FI" sz="1400" dirty="0">
                <a:solidFill>
                  <a:schemeClr val="tx1"/>
                </a:solidFill>
              </a:rPr>
              <a:t>Startup-allianssin johtoryhmän kokous 8.4.2020 </a:t>
            </a:r>
          </a:p>
          <a:p>
            <a:pPr algn="r"/>
            <a:r>
              <a:rPr lang="fi-FI" dirty="0">
                <a:solidFill>
                  <a:schemeClr val="tx1"/>
                </a:solidFill>
              </a:rPr>
              <a:t>Pirkanmaan liitto 2020, A. Heinikangas</a:t>
            </a:r>
          </a:p>
        </p:txBody>
      </p:sp>
    </p:spTree>
    <p:extLst>
      <p:ext uri="{BB962C8B-B14F-4D97-AF65-F5344CB8AC3E}">
        <p14:creationId xmlns:p14="http://schemas.microsoft.com/office/powerpoint/2010/main" val="1204544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950786-290E-4DC0-AEF3-0EE904FCB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/>
              <a:t>Startup-allianssin tiedolla johtaminen, </a:t>
            </a:r>
            <a:br>
              <a:rPr lang="fi-FI" sz="4000" dirty="0"/>
            </a:br>
            <a:r>
              <a:rPr lang="fi-FI" sz="4000" dirty="0"/>
              <a:t>esitys toimintamallista ja periaatteista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AC327C-8E3E-4AA5-ADCE-C7DA0C3A3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Tiedolla johtaminen on yhteistä työtä. </a:t>
            </a:r>
          </a:p>
          <a:p>
            <a:r>
              <a:rPr lang="fi-FI" dirty="0"/>
              <a:t>Allianssin jäsenet tuovat tietoa yhteiseen pöytään omista organisaatioistaan, kun sillä on merkitystä toimenpiteiden ja jaetun tilannetietoisuuden kannalta.</a:t>
            </a:r>
          </a:p>
          <a:p>
            <a:r>
              <a:rPr lang="fi-FI" dirty="0"/>
              <a:t>Vuotuinen syvempi tarkastelu on kytkettävissä Pirkanmaan innovaatiotilannekuvan vuosikelloon. Tämä tarkoittaisi yhteistä tulkintatyöpajaa alkusyksystä ja analyysin valmistumista loppusyksystä. Analyysi on tällöin käytössä esim. seuraavan vuoden toimintoja suunnitellessa. </a:t>
            </a:r>
          </a:p>
          <a:p>
            <a:r>
              <a:rPr lang="fi-FI" dirty="0"/>
              <a:t>Koordinaatiovastuu: Pirkanmaan liitto.</a:t>
            </a:r>
          </a:p>
          <a:p>
            <a:r>
              <a:rPr lang="fi-FI" dirty="0"/>
              <a:t>Jatkuvuus: sitoudutaan toteuttamiseen; kehitetään tekemisen tapoja kokemusten ja ajankohtaisten tarpeiden pohjalta. 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0EAEDB1-EAF4-4D41-A20F-DDEC484663D6}"/>
              </a:ext>
            </a:extLst>
          </p:cNvPr>
          <p:cNvSpPr txBox="1">
            <a:spLocks/>
          </p:cNvSpPr>
          <p:nvPr/>
        </p:nvSpPr>
        <p:spPr>
          <a:xfrm>
            <a:off x="8153401" y="6305094"/>
            <a:ext cx="3760744" cy="3651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i-FI" sz="1400" dirty="0">
                <a:solidFill>
                  <a:schemeClr val="tx1"/>
                </a:solidFill>
              </a:rPr>
              <a:t>Startup-allianssin johtoryhmän työpaja 30.4.2020 </a:t>
            </a:r>
          </a:p>
          <a:p>
            <a:pPr algn="r"/>
            <a:r>
              <a:rPr lang="fi-FI" dirty="0">
                <a:solidFill>
                  <a:schemeClr val="tx1"/>
                </a:solidFill>
              </a:rPr>
              <a:t>Pirkanmaan liitto 2020, A. Heinikangas</a:t>
            </a:r>
          </a:p>
        </p:txBody>
      </p:sp>
    </p:spTree>
    <p:extLst>
      <p:ext uri="{BB962C8B-B14F-4D97-AF65-F5344CB8AC3E}">
        <p14:creationId xmlns:p14="http://schemas.microsoft.com/office/powerpoint/2010/main" val="4292298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E6A1D5-08CD-401F-9180-25E9EEBDF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708" y="375651"/>
            <a:ext cx="10515600" cy="828124"/>
          </a:xfrm>
        </p:spPr>
        <p:txBody>
          <a:bodyPr>
            <a:normAutofit/>
          </a:bodyPr>
          <a:lstStyle/>
          <a:p>
            <a:r>
              <a:rPr lang="fi-FI" sz="2400" b="1" dirty="0"/>
              <a:t>Startup-allianssin ja </a:t>
            </a:r>
            <a:r>
              <a:rPr lang="fi-FI" sz="2400" b="1" dirty="0" err="1"/>
              <a:t>joryn</a:t>
            </a:r>
            <a:r>
              <a:rPr lang="fi-FI" sz="2400" b="1" dirty="0"/>
              <a:t> tiedolla johtamisen malli</a:t>
            </a:r>
            <a:br>
              <a:rPr lang="fi-FI" sz="2400" dirty="0"/>
            </a:br>
            <a:r>
              <a:rPr lang="fi-FI" sz="1800" dirty="0"/>
              <a:t>Kaksi tasoa, molemmat tarpeen huomioida</a:t>
            </a:r>
          </a:p>
        </p:txBody>
      </p:sp>
      <p:graphicFrame>
        <p:nvGraphicFramePr>
          <p:cNvPr id="22" name="Kaaviokuva 21" descr="Graafi. Startupallianssin on oltava tietoinen 1) toimintaympäristön muutoksista 2) oman toimintansa vaikuttavuudesta">
            <a:extLst>
              <a:ext uri="{FF2B5EF4-FFF2-40B4-BE49-F238E27FC236}">
                <a16:creationId xmlns:a16="http://schemas.microsoft.com/office/drawing/2014/main" id="{066B54E3-3A3E-4A2C-81DA-8E40A5BB8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7308451"/>
              </p:ext>
            </p:extLst>
          </p:nvPr>
        </p:nvGraphicFramePr>
        <p:xfrm>
          <a:off x="496711" y="791102"/>
          <a:ext cx="11074397" cy="5347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E55F61DD-7E82-40E0-90E1-3D0E32CC1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077423"/>
              </p:ext>
            </p:extLst>
          </p:nvPr>
        </p:nvGraphicFramePr>
        <p:xfrm>
          <a:off x="838200" y="5662082"/>
          <a:ext cx="10515600" cy="36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3" name="Suora yhdysviiva 12">
            <a:extLst>
              <a:ext uri="{FF2B5EF4-FFF2-40B4-BE49-F238E27FC236}">
                <a16:creationId xmlns:a16="http://schemas.microsoft.com/office/drawing/2014/main" id="{1F2C2360-8A8E-4CA6-A5EA-EB0A5AFBEA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1353800" y="5844644"/>
            <a:ext cx="183444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>
            <a:extLst>
              <a:ext uri="{FF2B5EF4-FFF2-40B4-BE49-F238E27FC236}">
                <a16:creationId xmlns:a16="http://schemas.microsoft.com/office/drawing/2014/main" id="{5C88A11D-06FE-4191-BA99-C8FBA630E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V="1">
            <a:off x="11571111" y="5497685"/>
            <a:ext cx="0" cy="34695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>
            <a:extLst>
              <a:ext uri="{FF2B5EF4-FFF2-40B4-BE49-F238E27FC236}">
                <a16:creationId xmlns:a16="http://schemas.microsoft.com/office/drawing/2014/main" id="{AA4DCDBA-E5AC-4E0F-8170-4081530C36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>
            <a:off x="530578" y="5508974"/>
            <a:ext cx="1100666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uora yhdysviiva 19">
            <a:extLst>
              <a:ext uri="{FF2B5EF4-FFF2-40B4-BE49-F238E27FC236}">
                <a16:creationId xmlns:a16="http://schemas.microsoft.com/office/drawing/2014/main" id="{6715A17A-4D5C-4C11-899D-0D29EDF193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V="1">
            <a:off x="530578" y="5508974"/>
            <a:ext cx="0" cy="34695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20">
            <a:extLst>
              <a:ext uri="{FF2B5EF4-FFF2-40B4-BE49-F238E27FC236}">
                <a16:creationId xmlns:a16="http://schemas.microsoft.com/office/drawing/2014/main" id="{614494C6-0EC4-41BF-A9E6-1B45ECFE25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30578" y="5855933"/>
            <a:ext cx="183444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iruutu 23">
            <a:extLst>
              <a:ext uri="{FF2B5EF4-FFF2-40B4-BE49-F238E27FC236}">
                <a16:creationId xmlns:a16="http://schemas.microsoft.com/office/drawing/2014/main" id="{A679AF47-C0A4-4AB6-8AFB-A692BA53C57B}"/>
              </a:ext>
            </a:extLst>
          </p:cNvPr>
          <p:cNvSpPr txBox="1"/>
          <p:nvPr/>
        </p:nvSpPr>
        <p:spPr>
          <a:xfrm>
            <a:off x="8848667" y="479172"/>
            <a:ext cx="296895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i-FI" sz="1200" dirty="0"/>
              <a:t>Tavoitteena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Jaettu tilannekuva ja tulkinnat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Etukeno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Tietoon perustuva toiminta ja päätökset</a:t>
            </a:r>
          </a:p>
        </p:txBody>
      </p:sp>
      <p:sp>
        <p:nvSpPr>
          <p:cNvPr id="28" name="Tekstiruutu 27">
            <a:extLst>
              <a:ext uri="{FF2B5EF4-FFF2-40B4-BE49-F238E27FC236}">
                <a16:creationId xmlns:a16="http://schemas.microsoft.com/office/drawing/2014/main" id="{0891D912-86F6-4DBB-BD04-768A45EBBD0E}"/>
              </a:ext>
            </a:extLst>
          </p:cNvPr>
          <p:cNvSpPr txBox="1"/>
          <p:nvPr/>
        </p:nvSpPr>
        <p:spPr>
          <a:xfrm>
            <a:off x="530578" y="3475698"/>
            <a:ext cx="1563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/>
              <a:t>Operatiivinen tieto</a:t>
            </a:r>
          </a:p>
        </p:txBody>
      </p:sp>
      <p:sp>
        <p:nvSpPr>
          <p:cNvPr id="29" name="Tekstiruutu 28">
            <a:extLst>
              <a:ext uri="{FF2B5EF4-FFF2-40B4-BE49-F238E27FC236}">
                <a16:creationId xmlns:a16="http://schemas.microsoft.com/office/drawing/2014/main" id="{6AAA91F6-1977-441B-BF23-FE8AE65484ED}"/>
              </a:ext>
            </a:extLst>
          </p:cNvPr>
          <p:cNvSpPr txBox="1"/>
          <p:nvPr/>
        </p:nvSpPr>
        <p:spPr>
          <a:xfrm>
            <a:off x="1108422" y="2283086"/>
            <a:ext cx="20053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Itsearviointi ja reflektointi</a:t>
            </a:r>
            <a:br>
              <a:rPr lang="fi-FI" sz="1400" dirty="0"/>
            </a:br>
            <a:r>
              <a:rPr lang="fi-FI" sz="1400" dirty="0"/>
              <a:t>yhteisön kanssa</a:t>
            </a:r>
          </a:p>
        </p:txBody>
      </p:sp>
      <p:sp>
        <p:nvSpPr>
          <p:cNvPr id="30" name="Tekstiruutu 29">
            <a:extLst>
              <a:ext uri="{FF2B5EF4-FFF2-40B4-BE49-F238E27FC236}">
                <a16:creationId xmlns:a16="http://schemas.microsoft.com/office/drawing/2014/main" id="{85768F2F-BFC2-48A1-95AF-4CE214F9BF2B}"/>
              </a:ext>
            </a:extLst>
          </p:cNvPr>
          <p:cNvSpPr txBox="1"/>
          <p:nvPr/>
        </p:nvSpPr>
        <p:spPr>
          <a:xfrm>
            <a:off x="714022" y="3100362"/>
            <a:ext cx="14902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/>
              <a:t>Toiminnan tukena</a:t>
            </a:r>
          </a:p>
        </p:txBody>
      </p:sp>
      <p:sp>
        <p:nvSpPr>
          <p:cNvPr id="31" name="Suorakulmio 30">
            <a:extLst>
              <a:ext uri="{FF2B5EF4-FFF2-40B4-BE49-F238E27FC236}">
                <a16:creationId xmlns:a16="http://schemas.microsoft.com/office/drawing/2014/main" id="{A8373E0B-E10E-470A-8620-E0A0B7A5C381}"/>
              </a:ext>
            </a:extLst>
          </p:cNvPr>
          <p:cNvSpPr/>
          <p:nvPr/>
        </p:nvSpPr>
        <p:spPr>
          <a:xfrm>
            <a:off x="9428281" y="1777217"/>
            <a:ext cx="18097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/>
              <a:t>Innovaatiotilannekuva</a:t>
            </a:r>
          </a:p>
        </p:txBody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58E1A539-E820-4DA8-9C53-7D23F3188F76}"/>
              </a:ext>
            </a:extLst>
          </p:cNvPr>
          <p:cNvSpPr/>
          <p:nvPr/>
        </p:nvSpPr>
        <p:spPr>
          <a:xfrm>
            <a:off x="9218537" y="1497818"/>
            <a:ext cx="14264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/>
              <a:t>Startup-tutkimus</a:t>
            </a:r>
          </a:p>
        </p:txBody>
      </p:sp>
      <p:sp>
        <p:nvSpPr>
          <p:cNvPr id="33" name="Suorakulmio 32">
            <a:extLst>
              <a:ext uri="{FF2B5EF4-FFF2-40B4-BE49-F238E27FC236}">
                <a16:creationId xmlns:a16="http://schemas.microsoft.com/office/drawing/2014/main" id="{A56C82DC-D726-4DD7-B223-9518FD5EB00A}"/>
              </a:ext>
            </a:extLst>
          </p:cNvPr>
          <p:cNvSpPr/>
          <p:nvPr/>
        </p:nvSpPr>
        <p:spPr>
          <a:xfrm>
            <a:off x="9544074" y="2052385"/>
            <a:ext cx="20455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 err="1"/>
              <a:t>Growth</a:t>
            </a:r>
            <a:r>
              <a:rPr lang="fi-FI" sz="1400" dirty="0"/>
              <a:t> </a:t>
            </a:r>
            <a:r>
              <a:rPr lang="fi-FI" sz="1400" dirty="0" err="1"/>
              <a:t>Monitor</a:t>
            </a:r>
            <a:r>
              <a:rPr lang="fi-FI" sz="1400" dirty="0"/>
              <a:t> (tulossa)</a:t>
            </a:r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97B19B54-9503-42B6-A17F-BD68260217EA}"/>
              </a:ext>
            </a:extLst>
          </p:cNvPr>
          <p:cNvSpPr/>
          <p:nvPr/>
        </p:nvSpPr>
        <p:spPr>
          <a:xfrm>
            <a:off x="9578058" y="2350118"/>
            <a:ext cx="14523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/>
              <a:t>Yritystietopalvelu</a:t>
            </a:r>
          </a:p>
        </p:txBody>
      </p:sp>
      <p:sp>
        <p:nvSpPr>
          <p:cNvPr id="35" name="Suorakulmio 34">
            <a:extLst>
              <a:ext uri="{FF2B5EF4-FFF2-40B4-BE49-F238E27FC236}">
                <a16:creationId xmlns:a16="http://schemas.microsoft.com/office/drawing/2014/main" id="{94F4EC0E-DA10-4228-BEB0-572E80281200}"/>
              </a:ext>
            </a:extLst>
          </p:cNvPr>
          <p:cNvSpPr/>
          <p:nvPr/>
        </p:nvSpPr>
        <p:spPr>
          <a:xfrm>
            <a:off x="9566483" y="2664437"/>
            <a:ext cx="25041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dirty="0"/>
              <a:t>Muu yritys- ja elinvoimadata toimijoilta itseltään (</a:t>
            </a:r>
            <a:r>
              <a:rPr lang="fi-FI" sz="1400" dirty="0" err="1"/>
              <a:t>oper</a:t>
            </a:r>
            <a:r>
              <a:rPr lang="fi-FI" sz="1400" dirty="0"/>
              <a:t>. tieto) tai muualta</a:t>
            </a:r>
          </a:p>
        </p:txBody>
      </p:sp>
      <p:sp>
        <p:nvSpPr>
          <p:cNvPr id="39" name="Tekstiruutu 38">
            <a:extLst>
              <a:ext uri="{FF2B5EF4-FFF2-40B4-BE49-F238E27FC236}">
                <a16:creationId xmlns:a16="http://schemas.microsoft.com/office/drawing/2014/main" id="{08EA4306-5F02-481D-882F-6ACF90F7618A}"/>
              </a:ext>
            </a:extLst>
          </p:cNvPr>
          <p:cNvSpPr txBox="1"/>
          <p:nvPr/>
        </p:nvSpPr>
        <p:spPr>
          <a:xfrm>
            <a:off x="9218537" y="3713220"/>
            <a:ext cx="247675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200" dirty="0"/>
              <a:t>Selkiytetään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Suhde muihin käynnissä oleviin tietoprosesseihin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Käytössä oleva ja tarvittava tietopohja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Mittarit</a:t>
            </a:r>
          </a:p>
        </p:txBody>
      </p:sp>
      <p:sp>
        <p:nvSpPr>
          <p:cNvPr id="41" name="Tekstiruutu 40">
            <a:extLst>
              <a:ext uri="{FF2B5EF4-FFF2-40B4-BE49-F238E27FC236}">
                <a16:creationId xmlns:a16="http://schemas.microsoft.com/office/drawing/2014/main" id="{0EBC25CC-7890-4396-84AE-7451406A6016}"/>
              </a:ext>
            </a:extLst>
          </p:cNvPr>
          <p:cNvSpPr txBox="1"/>
          <p:nvPr/>
        </p:nvSpPr>
        <p:spPr>
          <a:xfrm>
            <a:off x="620892" y="4018184"/>
            <a:ext cx="149021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200" dirty="0"/>
              <a:t>Selkiytetään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Mihin allianssi haluaa vaikuttaa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Mittarit</a:t>
            </a:r>
          </a:p>
        </p:txBody>
      </p:sp>
      <p:sp>
        <p:nvSpPr>
          <p:cNvPr id="25" name="Alatunnisteen paikkamerkki 5">
            <a:extLst>
              <a:ext uri="{FF2B5EF4-FFF2-40B4-BE49-F238E27FC236}">
                <a16:creationId xmlns:a16="http://schemas.microsoft.com/office/drawing/2014/main" id="{505A44CC-1BF5-4F7F-ACAD-DA04F0875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84443" y="6305094"/>
            <a:ext cx="3729701" cy="36512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r"/>
            <a:r>
              <a:rPr lang="fi-FI" sz="1400" dirty="0">
                <a:solidFill>
                  <a:schemeClr val="tx1"/>
                </a:solidFill>
              </a:rPr>
              <a:t>Startup-allianssin johtoryhmän kokous 8.4.2020 </a:t>
            </a:r>
          </a:p>
          <a:p>
            <a:pPr algn="r"/>
            <a:r>
              <a:rPr lang="fi-FI" dirty="0">
                <a:solidFill>
                  <a:schemeClr val="tx1"/>
                </a:solidFill>
              </a:rPr>
              <a:t>Pirkanmaan liitto 2020, A. Heinikangas</a:t>
            </a:r>
          </a:p>
        </p:txBody>
      </p:sp>
    </p:spTree>
    <p:extLst>
      <p:ext uri="{BB962C8B-B14F-4D97-AF65-F5344CB8AC3E}">
        <p14:creationId xmlns:p14="http://schemas.microsoft.com/office/powerpoint/2010/main" val="170426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Kuva 15" descr="Kuva jäävuoresta merellä">
            <a:extLst>
              <a:ext uri="{FF2B5EF4-FFF2-40B4-BE49-F238E27FC236}">
                <a16:creationId xmlns:a16="http://schemas.microsoft.com/office/drawing/2014/main" id="{8EE9668F-69FF-4A37-8BCD-CF7D6D8576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2202" b="62867"/>
          <a:stretch/>
        </p:blipFill>
        <p:spPr>
          <a:xfrm>
            <a:off x="1298400" y="-11289"/>
            <a:ext cx="9595199" cy="206519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DE756BD6-EFCF-4BF1-9DA5-95C15CDAF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649" y="1965293"/>
            <a:ext cx="9595199" cy="717905"/>
          </a:xfrm>
        </p:spPr>
        <p:txBody>
          <a:bodyPr>
            <a:normAutofit/>
          </a:bodyPr>
          <a:lstStyle/>
          <a:p>
            <a:r>
              <a:rPr lang="fi-FI" sz="2000" b="1" dirty="0"/>
              <a:t>Indikaattorien ulottuvuuksia tietomallin pohjaksi</a:t>
            </a:r>
          </a:p>
        </p:txBody>
      </p:sp>
      <p:sp>
        <p:nvSpPr>
          <p:cNvPr id="7" name="Nuoli: Viisikulmio 6">
            <a:extLst>
              <a:ext uri="{FF2B5EF4-FFF2-40B4-BE49-F238E27FC236}">
                <a16:creationId xmlns:a16="http://schemas.microsoft.com/office/drawing/2014/main" id="{3699F2A9-D552-4DD6-8952-C2822CE2F161}"/>
              </a:ext>
            </a:extLst>
          </p:cNvPr>
          <p:cNvSpPr/>
          <p:nvPr/>
        </p:nvSpPr>
        <p:spPr>
          <a:xfrm>
            <a:off x="0" y="2623011"/>
            <a:ext cx="7634111" cy="1232782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>
                <a:solidFill>
                  <a:schemeClr val="tx1"/>
                </a:solidFill>
              </a:rPr>
              <a:t>Ydin-indikaattorit</a:t>
            </a:r>
          </a:p>
        </p:txBody>
      </p:sp>
      <p:sp>
        <p:nvSpPr>
          <p:cNvPr id="8" name="Nuoli: Viisikulmio 7">
            <a:extLst>
              <a:ext uri="{FF2B5EF4-FFF2-40B4-BE49-F238E27FC236}">
                <a16:creationId xmlns:a16="http://schemas.microsoft.com/office/drawing/2014/main" id="{6F9CB78F-D638-471C-9DF3-BB2D1C22626D}"/>
              </a:ext>
            </a:extLst>
          </p:cNvPr>
          <p:cNvSpPr/>
          <p:nvPr/>
        </p:nvSpPr>
        <p:spPr>
          <a:xfrm>
            <a:off x="0" y="3955929"/>
            <a:ext cx="7021690" cy="1232782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>
                <a:solidFill>
                  <a:schemeClr val="tx1"/>
                </a:solidFill>
              </a:rPr>
              <a:t>Toimintaympäristön muutokset ja muutosvirrat</a:t>
            </a:r>
          </a:p>
        </p:txBody>
      </p:sp>
      <p:sp>
        <p:nvSpPr>
          <p:cNvPr id="9" name="Nuoli: Viisikulmio 8">
            <a:extLst>
              <a:ext uri="{FF2B5EF4-FFF2-40B4-BE49-F238E27FC236}">
                <a16:creationId xmlns:a16="http://schemas.microsoft.com/office/drawing/2014/main" id="{38F5502F-53E1-4185-AABF-028F8905C465}"/>
              </a:ext>
            </a:extLst>
          </p:cNvPr>
          <p:cNvSpPr/>
          <p:nvPr/>
        </p:nvSpPr>
        <p:spPr>
          <a:xfrm>
            <a:off x="0" y="5278048"/>
            <a:ext cx="6445956" cy="1232782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>
                <a:solidFill>
                  <a:schemeClr val="bg1"/>
                </a:solidFill>
              </a:rPr>
              <a:t>Startup-allianssin toiminnan vaikuttavuus</a:t>
            </a:r>
            <a:endParaRPr lang="fi-FI" b="1" i="1" dirty="0">
              <a:solidFill>
                <a:schemeClr val="bg1"/>
              </a:solidFill>
            </a:endParaRP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27F4016E-3733-4644-B3DD-E8C3B021F3E8}"/>
              </a:ext>
            </a:extLst>
          </p:cNvPr>
          <p:cNvSpPr/>
          <p:nvPr/>
        </p:nvSpPr>
        <p:spPr>
          <a:xfrm>
            <a:off x="7893902" y="2871147"/>
            <a:ext cx="37562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i="1" dirty="0"/>
              <a:t>”Jäävuoden huippu”</a:t>
            </a:r>
          </a:p>
          <a:p>
            <a:r>
              <a:rPr lang="fi-FI" sz="1400" dirty="0"/>
              <a:t>Aktiivinen startup-, kasvuhakuisuus- ja kasvuyrityskenttä alueella.</a:t>
            </a: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5398281A-D8D7-41E1-8ABA-6CE1E2F53D27}"/>
              </a:ext>
            </a:extLst>
          </p:cNvPr>
          <p:cNvSpPr/>
          <p:nvPr/>
        </p:nvSpPr>
        <p:spPr>
          <a:xfrm>
            <a:off x="7369992" y="4229214"/>
            <a:ext cx="42801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i="1" dirty="0"/>
              <a:t>”Virrat, tuulet ja ilmasto”</a:t>
            </a:r>
          </a:p>
          <a:p>
            <a:r>
              <a:rPr lang="fi-FI" sz="1400" dirty="0"/>
              <a:t>Seikat, jotka vaikuttavat keskeisesti ydin-indikaattorien  kehitykseen. Yritysten eteneminen kasvupolullaan. 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071B478F-56FC-4137-B215-E887824844FD}"/>
              </a:ext>
            </a:extLst>
          </p:cNvPr>
          <p:cNvSpPr/>
          <p:nvPr/>
        </p:nvSpPr>
        <p:spPr>
          <a:xfrm>
            <a:off x="6768494" y="5521032"/>
            <a:ext cx="43661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i="1" dirty="0"/>
              <a:t>”Kannattelu pinnan alla”</a:t>
            </a:r>
          </a:p>
          <a:p>
            <a:r>
              <a:rPr lang="fi-FI" sz="1400" dirty="0"/>
              <a:t>Allianssin toimenpiteet ja niiden vaikuttavuuden arviointi.</a:t>
            </a:r>
          </a:p>
          <a:p>
            <a:r>
              <a:rPr lang="fi-FI" sz="1400" dirty="0"/>
              <a:t>Allianssin itsearviointi ja asiakkaiden kanssa. </a:t>
            </a:r>
          </a:p>
        </p:txBody>
      </p:sp>
      <p:sp>
        <p:nvSpPr>
          <p:cNvPr id="13" name="Alatunnisteen paikkamerkki 5">
            <a:extLst>
              <a:ext uri="{FF2B5EF4-FFF2-40B4-BE49-F238E27FC236}">
                <a16:creationId xmlns:a16="http://schemas.microsoft.com/office/drawing/2014/main" id="{F57925DC-7084-4BBF-AA04-7ABF758376DD}"/>
              </a:ext>
            </a:extLst>
          </p:cNvPr>
          <p:cNvSpPr txBox="1">
            <a:spLocks/>
          </p:cNvSpPr>
          <p:nvPr/>
        </p:nvSpPr>
        <p:spPr>
          <a:xfrm>
            <a:off x="8534399" y="6417984"/>
            <a:ext cx="3379745" cy="3651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i-FI" dirty="0">
                <a:solidFill>
                  <a:schemeClr val="tx1"/>
                </a:solidFill>
              </a:rPr>
              <a:t>Startup-allianssin johtoryhmän työpaja 20.5.2020 </a:t>
            </a:r>
          </a:p>
          <a:p>
            <a:pPr algn="r"/>
            <a:r>
              <a:rPr lang="fi-FI" sz="1100" dirty="0">
                <a:solidFill>
                  <a:schemeClr val="tx1"/>
                </a:solidFill>
              </a:rPr>
              <a:t>Pirkanmaan liitto 2020, A. Heinikangas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050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3699F2A9-D552-4DD6-8952-C2822CE2F16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61999"/>
            <a:ext cx="8495818" cy="1232782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Ydin-indikaattorit</a:t>
            </a: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85D28B3C-360C-4755-88BB-BC6CA99C404B}"/>
              </a:ext>
            </a:extLst>
          </p:cNvPr>
          <p:cNvSpPr/>
          <p:nvPr/>
        </p:nvSpPr>
        <p:spPr>
          <a:xfrm>
            <a:off x="8617270" y="501650"/>
            <a:ext cx="32586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/>
              <a:t>Tiedon saatavuuden arviointi</a:t>
            </a:r>
          </a:p>
        </p:txBody>
      </p:sp>
      <p:graphicFrame>
        <p:nvGraphicFramePr>
          <p:cNvPr id="2" name="Taulukko 2">
            <a:extLst>
              <a:ext uri="{FF2B5EF4-FFF2-40B4-BE49-F238E27FC236}">
                <a16:creationId xmlns:a16="http://schemas.microsoft.com/office/drawing/2014/main" id="{2FE0214F-4F67-48CD-B36D-4A4FF1E88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173066"/>
              </p:ext>
            </p:extLst>
          </p:nvPr>
        </p:nvGraphicFramePr>
        <p:xfrm>
          <a:off x="541867" y="1814830"/>
          <a:ext cx="11444930" cy="45415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88986">
                  <a:extLst>
                    <a:ext uri="{9D8B030D-6E8A-4147-A177-3AD203B41FA5}">
                      <a16:colId xmlns:a16="http://schemas.microsoft.com/office/drawing/2014/main" val="2925876618"/>
                    </a:ext>
                  </a:extLst>
                </a:gridCol>
                <a:gridCol w="2288986">
                  <a:extLst>
                    <a:ext uri="{9D8B030D-6E8A-4147-A177-3AD203B41FA5}">
                      <a16:colId xmlns:a16="http://schemas.microsoft.com/office/drawing/2014/main" val="249803811"/>
                    </a:ext>
                  </a:extLst>
                </a:gridCol>
                <a:gridCol w="2288986">
                  <a:extLst>
                    <a:ext uri="{9D8B030D-6E8A-4147-A177-3AD203B41FA5}">
                      <a16:colId xmlns:a16="http://schemas.microsoft.com/office/drawing/2014/main" val="2388796598"/>
                    </a:ext>
                  </a:extLst>
                </a:gridCol>
                <a:gridCol w="2288986">
                  <a:extLst>
                    <a:ext uri="{9D8B030D-6E8A-4147-A177-3AD203B41FA5}">
                      <a16:colId xmlns:a16="http://schemas.microsoft.com/office/drawing/2014/main" val="3693777809"/>
                    </a:ext>
                  </a:extLst>
                </a:gridCol>
                <a:gridCol w="2288986">
                  <a:extLst>
                    <a:ext uri="{9D8B030D-6E8A-4147-A177-3AD203B41FA5}">
                      <a16:colId xmlns:a16="http://schemas.microsoft.com/office/drawing/2014/main" val="1964054336"/>
                    </a:ext>
                  </a:extLst>
                </a:gridCol>
              </a:tblGrid>
              <a:tr h="571658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Määritelmä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Lähde/tiedon tuottaja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Tiedon päivittyvyys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Muuta huomioon otettavaa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54158"/>
                  </a:ext>
                </a:extLst>
              </a:tr>
              <a:tr h="986697">
                <a:tc>
                  <a:txBody>
                    <a:bodyPr/>
                    <a:lstStyle/>
                    <a:p>
                      <a:r>
                        <a:rPr lang="fi-FI" b="1" dirty="0"/>
                        <a:t>Startup-yrityksien 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Tuotettu Startup-allianssin valmistelun ja Kasvun ekosysteemien hankkeissa keväällä 2019.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Startup-tutkimus (Tampere, Business Tampere) ja Business Tampere startup-ekosysteemi. Vainu.io hyödyntäminen rinnalla.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Startup-tutkimus kerran vuodessa (kesä). </a:t>
                      </a:r>
                    </a:p>
                    <a:p>
                      <a:r>
                        <a:rPr lang="fi-FI" sz="1400" dirty="0"/>
                        <a:t>Startup-ekosysteemin seuranta.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Startup-tutkimuksen jatkuvuuden varmistaminen.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/>
                        <a:t>Kasvun ekosysteemien hankkeet päättyvät 2020 lopussa. </a:t>
                      </a:r>
                    </a:p>
                    <a:p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231991"/>
                  </a:ext>
                </a:extLst>
              </a:tr>
              <a:tr h="986697">
                <a:tc>
                  <a:txBody>
                    <a:bodyPr/>
                    <a:lstStyle/>
                    <a:p>
                      <a:r>
                        <a:rPr lang="fi-FI" b="1" dirty="0"/>
                        <a:t>Kasvuyrityksien 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”Kaikki kasvuyritykset” (</a:t>
                      </a:r>
                      <a:r>
                        <a:rPr lang="fi-FI" sz="1400" dirty="0" err="1"/>
                        <a:t>väh</a:t>
                      </a:r>
                      <a:r>
                        <a:rPr lang="fi-FI" sz="1400" dirty="0"/>
                        <a:t>. 3 hlön lähtötyöllisyys ja km. kasvu 10 %/v.) ja </a:t>
                      </a:r>
                    </a:p>
                    <a:p>
                      <a:r>
                        <a:rPr lang="fi-FI" sz="1400" dirty="0"/>
                        <a:t>viralliset kasvuyritykset (10 hlöä/20 %).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Tilastokeskus/TEM.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Tieto päivittyy kerran vuodessa (kevät).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Maksullinen aineisto.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751129"/>
                  </a:ext>
                </a:extLst>
              </a:tr>
              <a:tr h="986697">
                <a:tc>
                  <a:txBody>
                    <a:bodyPr/>
                    <a:lstStyle/>
                    <a:p>
                      <a:r>
                        <a:rPr lang="fi-FI" b="1" dirty="0"/>
                        <a:t>Kasvuhakuisten yrityksien 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Määrittelytyötä tehdään mm. Kasvun ekosysteemien tietohankkeessa.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Yhdistelmä eri aineistolähteistä.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/>
                        <a:t>Kehitteillä olevaan </a:t>
                      </a:r>
                      <a:r>
                        <a:rPr lang="fi-FI" sz="1400" dirty="0" err="1"/>
                        <a:t>Growth</a:t>
                      </a:r>
                      <a:r>
                        <a:rPr lang="fi-FI" sz="1400" dirty="0"/>
                        <a:t> Monitoriin kerätään dataa useista rajapinnoista ja manuaalisesti toimijoilta.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Yhdistelmä eri aineistojen aikataulujen mukaan. Pyrkimys ajantasaisuuteen rajapinta- ja CRM-ratkaisujen kautta.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err="1"/>
                        <a:t>Growth</a:t>
                      </a:r>
                      <a:r>
                        <a:rPr lang="fi-FI" sz="1400" dirty="0"/>
                        <a:t> Monitorin ylläpito ja jatkokehitystyö hankekauden jälkeen.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374977"/>
                  </a:ext>
                </a:extLst>
              </a:tr>
            </a:tbl>
          </a:graphicData>
        </a:graphic>
      </p:graphicFrame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0098DB2-16CE-46C5-925E-A2185BDAFA12}"/>
              </a:ext>
            </a:extLst>
          </p:cNvPr>
          <p:cNvSpPr txBox="1">
            <a:spLocks/>
          </p:cNvSpPr>
          <p:nvPr/>
        </p:nvSpPr>
        <p:spPr>
          <a:xfrm>
            <a:off x="8568470" y="6473408"/>
            <a:ext cx="3418327" cy="3651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i-FI" dirty="0">
                <a:solidFill>
                  <a:schemeClr val="tx1"/>
                </a:solidFill>
              </a:rPr>
              <a:t>Startup-allianssin johtoryhmän työpaja 30.4.2020 </a:t>
            </a:r>
          </a:p>
          <a:p>
            <a:pPr algn="r"/>
            <a:r>
              <a:rPr lang="fi-FI" sz="1100" dirty="0">
                <a:solidFill>
                  <a:schemeClr val="tx1"/>
                </a:solidFill>
              </a:rPr>
              <a:t>Pirkanmaan liitto 2020, A. Heinikangas</a:t>
            </a:r>
          </a:p>
        </p:txBody>
      </p:sp>
    </p:spTree>
    <p:extLst>
      <p:ext uri="{BB962C8B-B14F-4D97-AF65-F5344CB8AC3E}">
        <p14:creationId xmlns:p14="http://schemas.microsoft.com/office/powerpoint/2010/main" val="3368266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>
            <a:extLst>
              <a:ext uri="{FF2B5EF4-FFF2-40B4-BE49-F238E27FC236}">
                <a16:creationId xmlns:a16="http://schemas.microsoft.com/office/drawing/2014/main" id="{A56BEA43-61CB-4A1C-8B31-E906489465D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61998"/>
            <a:ext cx="7634111" cy="1232782"/>
          </a:xfrm>
          <a:prstGeom prst="homePlat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Toimintaympäristön muutokset ja virrat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Seikat, jotka vaikuttavat suoraan tai epäsuoraan </a:t>
            </a:r>
            <a:r>
              <a:rPr kumimoji="0" lang="fi-FI" sz="18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KPI:en</a:t>
            </a:r>
            <a:r>
              <a:rPr kumimoji="0" lang="fi-FI" sz="1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kehitykseen.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Nuoli: Viisikulmio 6">
            <a:extLst>
              <a:ext uri="{FF2B5EF4-FFF2-40B4-BE49-F238E27FC236}">
                <a16:creationId xmlns:a16="http://schemas.microsoft.com/office/drawing/2014/main" id="{3699F2A9-D552-4DD6-8952-C2822CE2F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61999"/>
            <a:ext cx="8495818" cy="1232782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200" b="1" dirty="0">
                <a:solidFill>
                  <a:schemeClr val="tx1"/>
                </a:solidFill>
              </a:rPr>
              <a:t>Toimintaympäristön indikaattorit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63E96562-48DD-473F-81DF-BDBCDCA64EF8}"/>
              </a:ext>
            </a:extLst>
          </p:cNvPr>
          <p:cNvSpPr/>
          <p:nvPr/>
        </p:nvSpPr>
        <p:spPr>
          <a:xfrm>
            <a:off x="8655673" y="78335"/>
            <a:ext cx="334441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dirty="0"/>
              <a:t>Mitkä seikat vaikuttavat keskeisimmin alueen startup-, kasvu- tai kasvuhakuisten yritysten kehitykseen? </a:t>
            </a:r>
          </a:p>
          <a:p>
            <a:r>
              <a:rPr lang="fi-FI" sz="1600" dirty="0"/>
              <a:t>Mistä signaaleista pitäisi pysytellä hereillä? </a:t>
            </a:r>
          </a:p>
          <a:p>
            <a:r>
              <a:rPr lang="fi-FI" sz="1600" dirty="0"/>
              <a:t>Tunnistetaan ja valitaan seurantaan tärkeimpiä.</a:t>
            </a:r>
          </a:p>
          <a:p>
            <a:endParaRPr lang="fi-FI" i="1" dirty="0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132D41ED-3E8B-4373-9AF8-DBF733F4774E}"/>
              </a:ext>
            </a:extLst>
          </p:cNvPr>
          <p:cNvSpPr/>
          <p:nvPr/>
        </p:nvSpPr>
        <p:spPr>
          <a:xfrm>
            <a:off x="315567" y="1693017"/>
            <a:ext cx="5699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Esitys toimintaympäristön ja muutosvirtojen seurannasta:</a:t>
            </a: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8519C6F1-C554-4F9F-AA1B-9C07467A3176}"/>
              </a:ext>
            </a:extLst>
          </p:cNvPr>
          <p:cNvSpPr/>
          <p:nvPr/>
        </p:nvSpPr>
        <p:spPr>
          <a:xfrm>
            <a:off x="324853" y="2120539"/>
            <a:ext cx="116752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/>
              <a:t>A) Tehdään vuosittaista seurantaa startup-, kasvuyritys- ja kasvuhakuisten yrityslistojen perusteella. Kuinka moni edelleen säilyttää saman aseman, kasvaa eteenpäin tai poistuu listoilta esim. yritystoiminnan loputtua, fuusioiduttua tai muuton vuoksi? </a:t>
            </a:r>
          </a:p>
          <a:p>
            <a:endParaRPr lang="fi-FI" sz="1600" b="1" dirty="0"/>
          </a:p>
          <a:p>
            <a:r>
              <a:rPr lang="fi-FI" sz="1600" b="1" dirty="0"/>
              <a:t>B) Valitaan keskeisiä toimintaympäristön dynamiikkaa kuvaavia indikaattoreja näistä tai muista havaituista. (Vrt. innovaatiotilannekuva)</a:t>
            </a:r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D0877459-10F5-4FCA-AD66-1E0A55D25B39}"/>
              </a:ext>
            </a:extLst>
          </p:cNvPr>
          <p:cNvSpPr/>
          <p:nvPr/>
        </p:nvSpPr>
        <p:spPr>
          <a:xfrm>
            <a:off x="4103446" y="3332567"/>
            <a:ext cx="385157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solidFill>
                  <a:schemeClr val="accent1"/>
                </a:solidFill>
              </a:rPr>
              <a:t>Yrittäjä- ja osaajapoolin </a:t>
            </a:r>
          </a:p>
          <a:p>
            <a:r>
              <a:rPr lang="fi-FI" sz="1600" b="1" dirty="0">
                <a:solidFill>
                  <a:schemeClr val="accent1"/>
                </a:solidFill>
              </a:rPr>
              <a:t>muutokset</a:t>
            </a:r>
            <a:endParaRPr lang="fi-FI" sz="1600" dirty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Yrittäjien määrä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TKI-henkilöstön määrä sektoreittain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Ideoiden ja aihioiden määrä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Myönnettyjä Startup </a:t>
            </a:r>
            <a:r>
              <a:rPr lang="fi-FI" sz="1400" dirty="0" err="1"/>
              <a:t>Permitejä</a:t>
            </a:r>
            <a:r>
              <a:rPr lang="fi-FI" sz="14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Y-kampuksen osallistujat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Ulkomaisen työvoiman määrä yrityksissä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Kansainvälisten vaihtojen määrä korkeakouluissa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Korkeakoulutettujen määrä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… ?</a:t>
            </a:r>
            <a:endParaRPr lang="fi-FI" sz="1600" dirty="0"/>
          </a:p>
          <a:p>
            <a:endParaRPr lang="fi-FI" dirty="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4A82F4B6-749D-4470-A781-CFF9D67447EC}"/>
              </a:ext>
            </a:extLst>
          </p:cNvPr>
          <p:cNvSpPr/>
          <p:nvPr/>
        </p:nvSpPr>
        <p:spPr>
          <a:xfrm>
            <a:off x="8148510" y="3332567"/>
            <a:ext cx="385157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solidFill>
                  <a:schemeClr val="accent1"/>
                </a:solidFill>
              </a:rPr>
              <a:t>Yhteisön, ilmapiirin ja vetovoiman </a:t>
            </a:r>
          </a:p>
          <a:p>
            <a:r>
              <a:rPr lang="fi-FI" sz="1600" b="1" dirty="0">
                <a:solidFill>
                  <a:schemeClr val="accent1"/>
                </a:solidFill>
              </a:rPr>
              <a:t>muutokset</a:t>
            </a:r>
            <a:endParaRPr lang="fi-FI" sz="1600" dirty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Yhteisöjen ja alustojen määrä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Kohtaamiset alustoilla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Elinkeinopoliittinen ilmapiiri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Startup-tapahtumiin osallistuneiden yritysten ja henkilöiden määrä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 err="1"/>
              <a:t>Platform</a:t>
            </a:r>
            <a:r>
              <a:rPr lang="fi-FI" sz="1400" dirty="0"/>
              <a:t> 6 -talon kävijämäärä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Riskirahoitus startup-yrityksiin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Enkelisijoittajien kiinnostus alueeseen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Uudet sijoittuneet kansainväliset suuryritykset tai pääkonttorit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Kansainvälinen työvoima yrityksissä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… ?</a:t>
            </a:r>
          </a:p>
          <a:p>
            <a:endParaRPr lang="fi-FI" dirty="0"/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071B478F-56FC-4137-B215-E887824844FD}"/>
              </a:ext>
            </a:extLst>
          </p:cNvPr>
          <p:cNvSpPr/>
          <p:nvPr/>
        </p:nvSpPr>
        <p:spPr>
          <a:xfrm>
            <a:off x="324854" y="3332567"/>
            <a:ext cx="358384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solidFill>
                  <a:schemeClr val="accent1"/>
                </a:solidFill>
              </a:rPr>
              <a:t>Yrityskentän ja talouden </a:t>
            </a:r>
          </a:p>
          <a:p>
            <a:r>
              <a:rPr lang="fi-FI" sz="1600" b="1" dirty="0">
                <a:solidFill>
                  <a:schemeClr val="accent1"/>
                </a:solidFill>
              </a:rPr>
              <a:t>muutokset</a:t>
            </a:r>
            <a:endParaRPr lang="fi-FI" sz="1600" dirty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Uusien perustettujen yritysten määrä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Uusien yritysten nettolisäys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TKI-rahoitus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Alueen yritysten liikevaihto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Vientiyritysten määrä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Viennin arvo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Toimialojen liikevaihdon kehitys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Ekosysteemien yritysten määrä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Ekosysteemien liikevaihdon kehitys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1400" dirty="0"/>
              <a:t>… ?</a:t>
            </a:r>
          </a:p>
        </p:txBody>
      </p:sp>
      <p:sp>
        <p:nvSpPr>
          <p:cNvPr id="15" name="Alatunnisteen paikkamerkki 5">
            <a:extLst>
              <a:ext uri="{FF2B5EF4-FFF2-40B4-BE49-F238E27FC236}">
                <a16:creationId xmlns:a16="http://schemas.microsoft.com/office/drawing/2014/main" id="{61A2EF12-58F9-4EDE-B308-F48E41485AEB}"/>
              </a:ext>
            </a:extLst>
          </p:cNvPr>
          <p:cNvSpPr txBox="1">
            <a:spLocks/>
          </p:cNvSpPr>
          <p:nvPr/>
        </p:nvSpPr>
        <p:spPr>
          <a:xfrm>
            <a:off x="8568470" y="6473408"/>
            <a:ext cx="3418327" cy="3651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i-FI" dirty="0">
                <a:solidFill>
                  <a:schemeClr val="tx1"/>
                </a:solidFill>
              </a:rPr>
              <a:t>Startup-allianssin johtoryhmän työpaja 30.4.2020 </a:t>
            </a:r>
          </a:p>
          <a:p>
            <a:pPr algn="r"/>
            <a:r>
              <a:rPr lang="fi-FI" sz="1100" dirty="0">
                <a:solidFill>
                  <a:schemeClr val="tx1"/>
                </a:solidFill>
              </a:rPr>
              <a:t>Pirkanmaan liitto 2020, A. Heinikangas</a:t>
            </a:r>
          </a:p>
        </p:txBody>
      </p:sp>
    </p:spTree>
    <p:extLst>
      <p:ext uri="{BB962C8B-B14F-4D97-AF65-F5344CB8AC3E}">
        <p14:creationId xmlns:p14="http://schemas.microsoft.com/office/powerpoint/2010/main" val="1683204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7B2DD6-B014-4E4C-863D-110044410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137"/>
            <a:ext cx="10515600" cy="526697"/>
          </a:xfrm>
        </p:spPr>
        <p:txBody>
          <a:bodyPr>
            <a:noAutofit/>
          </a:bodyPr>
          <a:lstStyle/>
          <a:p>
            <a:r>
              <a:rPr lang="fi-FI" sz="2800" dirty="0"/>
              <a:t>Pirkanmaan Startup-ekosysteemin ennakoiva vaikutusmalli (MDI 2019)</a:t>
            </a:r>
            <a:endParaRPr lang="en-US" sz="28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8C044C-114F-4087-AE0E-F20BF86C2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4053"/>
            <a:ext cx="10515600" cy="1728953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Kuva 5" descr="Graafi. Kuvaus startup-allianssin toiminnasta ja keinoista, tuloksista ja vaikutuksista, jotka ovat suhteessa toisiinsa.">
            <a:extLst>
              <a:ext uri="{FF2B5EF4-FFF2-40B4-BE49-F238E27FC236}">
                <a16:creationId xmlns:a16="http://schemas.microsoft.com/office/drawing/2014/main" id="{7373EC07-BA5A-47F9-A0E3-DDDA74E99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30250"/>
            <a:ext cx="10742820" cy="5740438"/>
          </a:xfrm>
          <a:prstGeom prst="rect">
            <a:avLst/>
          </a:prstGeom>
        </p:spPr>
      </p:pic>
      <p:sp>
        <p:nvSpPr>
          <p:cNvPr id="5" name="Alatunnisteen paikkamerkki 5">
            <a:extLst>
              <a:ext uri="{FF2B5EF4-FFF2-40B4-BE49-F238E27FC236}">
                <a16:creationId xmlns:a16="http://schemas.microsoft.com/office/drawing/2014/main" id="{A0A3FD1D-51E7-4242-A74E-2D84745816F0}"/>
              </a:ext>
            </a:extLst>
          </p:cNvPr>
          <p:cNvSpPr txBox="1">
            <a:spLocks/>
          </p:cNvSpPr>
          <p:nvPr/>
        </p:nvSpPr>
        <p:spPr>
          <a:xfrm>
            <a:off x="6096000" y="6482720"/>
            <a:ext cx="5975352" cy="3226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i-FI" dirty="0">
                <a:solidFill>
                  <a:schemeClr val="tx1"/>
                </a:solidFill>
              </a:rPr>
              <a:t>Lähde: Pirkanmaan startup-allianssin ennakoiva vaikuttavuusarviointi (EVA). MDI, 20.6.2019. </a:t>
            </a:r>
            <a:endParaRPr lang="fi-FI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529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uoli: Viisikulmio 6">
            <a:extLst>
              <a:ext uri="{FF2B5EF4-FFF2-40B4-BE49-F238E27FC236}">
                <a16:creationId xmlns:a16="http://schemas.microsoft.com/office/drawing/2014/main" id="{3699F2A9-D552-4DD6-8952-C2822CE2F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61999"/>
            <a:ext cx="8495818" cy="1232782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200" b="1" dirty="0">
                <a:solidFill>
                  <a:schemeClr val="tx1"/>
                </a:solidFill>
              </a:rPr>
              <a:t>Keskeisimmät output-mittarit, </a:t>
            </a:r>
            <a:r>
              <a:rPr lang="fi-FI" sz="3200" b="1" dirty="0" err="1">
                <a:solidFill>
                  <a:schemeClr val="tx1"/>
                </a:solidFill>
              </a:rPr>
              <a:t>KPI:t</a:t>
            </a:r>
            <a:endParaRPr lang="fi-FI" sz="3200" b="1" dirty="0">
              <a:solidFill>
                <a:schemeClr val="tx1"/>
              </a:solidFill>
            </a:endParaRPr>
          </a:p>
          <a:p>
            <a:pPr algn="ctr"/>
            <a:r>
              <a:rPr lang="fi-FI" i="1" dirty="0">
                <a:solidFill>
                  <a:schemeClr val="tx1"/>
                </a:solidFill>
              </a:rPr>
              <a:t>Juontuvat tavoitteesta, johon allianssin toiminta </a:t>
            </a:r>
            <a:r>
              <a:rPr lang="fi-FI" i="1" dirty="0" err="1">
                <a:solidFill>
                  <a:schemeClr val="tx1"/>
                </a:solidFill>
              </a:rPr>
              <a:t>perimmillään</a:t>
            </a:r>
            <a:r>
              <a:rPr lang="fi-FI" i="1" dirty="0">
                <a:solidFill>
                  <a:schemeClr val="tx1"/>
                </a:solidFill>
              </a:rPr>
              <a:t> tähtää.</a:t>
            </a:r>
          </a:p>
        </p:txBody>
      </p:sp>
      <p:sp>
        <p:nvSpPr>
          <p:cNvPr id="8" name="Nuoli: Viisikulmio 7">
            <a:extLst>
              <a:ext uri="{FF2B5EF4-FFF2-40B4-BE49-F238E27FC236}">
                <a16:creationId xmlns:a16="http://schemas.microsoft.com/office/drawing/2014/main" id="{A56BEA43-61CB-4A1C-8B31-E90648946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61998"/>
            <a:ext cx="7634111" cy="1232782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5" name="Otsikko 14">
            <a:extLst>
              <a:ext uri="{FF2B5EF4-FFF2-40B4-BE49-F238E27FC236}">
                <a16:creationId xmlns:a16="http://schemas.microsoft.com/office/drawing/2014/main" id="{168DA513-BFCE-475D-A613-E8B2B6BB03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113"/>
            <a:ext cx="6795912" cy="1232782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Startup-allianssin toiminnan vaikuttavuus</a:t>
            </a:r>
            <a:endParaRPr kumimoji="0" lang="fi-FI" sz="28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id="{8451245D-87FD-4DBA-A1AD-7F0CA4B98630}"/>
              </a:ext>
            </a:extLst>
          </p:cNvPr>
          <p:cNvSpPr/>
          <p:nvPr/>
        </p:nvSpPr>
        <p:spPr>
          <a:xfrm>
            <a:off x="8627415" y="428839"/>
            <a:ext cx="35645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Allianssin oman toiminnan, toimenpiteiden ja vaikutuksien seuranta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63E96562-48DD-473F-81DF-BDBCDCA64EF8}"/>
              </a:ext>
            </a:extLst>
          </p:cNvPr>
          <p:cNvSpPr/>
          <p:nvPr/>
        </p:nvSpPr>
        <p:spPr>
          <a:xfrm>
            <a:off x="720744" y="1718817"/>
            <a:ext cx="106810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Esitys: Käydään lähetekeskustelu. Täsmennetään allianssin strategian tarkentuessa.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59BC3036-28B4-473E-B861-9D4C4F1D20A4}"/>
              </a:ext>
            </a:extLst>
          </p:cNvPr>
          <p:cNvSpPr/>
          <p:nvPr/>
        </p:nvSpPr>
        <p:spPr>
          <a:xfrm>
            <a:off x="720744" y="2449394"/>
            <a:ext cx="457374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Vaikuttavuuden seuranta on pääosin laadullista työtä, jota allianssi tekee itsearviointina, tarvittaessa erillisselvityksin ja myös yhteistyössä startup-yhteisön kanssa.  </a:t>
            </a:r>
          </a:p>
          <a:p>
            <a:endParaRPr lang="fi-FI" dirty="0"/>
          </a:p>
          <a:p>
            <a:r>
              <a:rPr lang="fi-FI" dirty="0"/>
              <a:t>Esim.</a:t>
            </a:r>
          </a:p>
          <a:p>
            <a:r>
              <a:rPr lang="fi-FI" dirty="0"/>
              <a:t>- Julkisten startup-palvelujen koordinaatio</a:t>
            </a:r>
          </a:p>
          <a:p>
            <a:endParaRPr lang="fi-FI" dirty="0"/>
          </a:p>
          <a:p>
            <a:r>
              <a:rPr lang="fi-FI" dirty="0"/>
              <a:t>- Tuen antaminen alueen startup-yhteisölle</a:t>
            </a:r>
          </a:p>
          <a:p>
            <a:endParaRPr lang="fi-FI" dirty="0"/>
          </a:p>
          <a:p>
            <a:r>
              <a:rPr lang="fi-FI" dirty="0"/>
              <a:t>- Tiedonkulku organisaatioiden välillä</a:t>
            </a:r>
          </a:p>
        </p:txBody>
      </p:sp>
      <p:pic>
        <p:nvPicPr>
          <p:cNvPr id="3" name="Kuva 2" descr="Graafi. Startup-allianssin strategiaa valmistellaan sen osa-alueiden kautta. Ne ovat yhteistyö, palvelut, infra, viestintä, rahoitus ja monitorointi. ">
            <a:extLst>
              <a:ext uri="{FF2B5EF4-FFF2-40B4-BE49-F238E27FC236}">
                <a16:creationId xmlns:a16="http://schemas.microsoft.com/office/drawing/2014/main" id="{3D185A6C-7F68-4745-BF83-7E7FAF0465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0506" y="2180482"/>
            <a:ext cx="6472866" cy="3676855"/>
          </a:xfrm>
          <a:prstGeom prst="rect">
            <a:avLst/>
          </a:prstGeom>
        </p:spPr>
      </p:pic>
      <p:sp>
        <p:nvSpPr>
          <p:cNvPr id="10" name="Alatunnisteen paikkamerkki 5">
            <a:extLst>
              <a:ext uri="{FF2B5EF4-FFF2-40B4-BE49-F238E27FC236}">
                <a16:creationId xmlns:a16="http://schemas.microsoft.com/office/drawing/2014/main" id="{15AC26BF-80DE-4449-B823-33C8A6C2313E}"/>
              </a:ext>
            </a:extLst>
          </p:cNvPr>
          <p:cNvSpPr txBox="1">
            <a:spLocks/>
          </p:cNvSpPr>
          <p:nvPr/>
        </p:nvSpPr>
        <p:spPr>
          <a:xfrm>
            <a:off x="8615045" y="6373301"/>
            <a:ext cx="3418327" cy="3651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i-FI" dirty="0">
                <a:solidFill>
                  <a:schemeClr val="tx1"/>
                </a:solidFill>
              </a:rPr>
              <a:t>Startup-allianssin johtoryhmän työpaja 30.4.2020 </a:t>
            </a:r>
          </a:p>
          <a:p>
            <a:pPr algn="r"/>
            <a:r>
              <a:rPr lang="fi-FI" sz="1100" dirty="0">
                <a:solidFill>
                  <a:schemeClr val="tx1"/>
                </a:solidFill>
              </a:rPr>
              <a:t>Pirkanmaan liitto 2020, A. Heinikangas</a:t>
            </a:r>
          </a:p>
        </p:txBody>
      </p:sp>
    </p:spTree>
    <p:extLst>
      <p:ext uri="{BB962C8B-B14F-4D97-AF65-F5344CB8AC3E}">
        <p14:creationId xmlns:p14="http://schemas.microsoft.com/office/powerpoint/2010/main" val="3605954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857</Words>
  <Application>Microsoft Office PowerPoint</Application>
  <PresentationFormat>Laajakuva</PresentationFormat>
  <Paragraphs>164</Paragraphs>
  <Slides>10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Office-teema</vt:lpstr>
      <vt:lpstr>Startup-allianssin tiedolla johtamisen malli</vt:lpstr>
      <vt:lpstr>Startup-allianssin &amp; joryn  monitorointi ja tiedolla johtaminen 2020</vt:lpstr>
      <vt:lpstr>Startup-allianssin tiedolla johtaminen,  esitys toimintamallista ja periaatteista</vt:lpstr>
      <vt:lpstr>Startup-allianssin ja joryn tiedolla johtamisen malli Kaksi tasoa, molemmat tarpeen huomioida</vt:lpstr>
      <vt:lpstr>Indikaattorien ulottuvuuksia tietomallin pohjaksi</vt:lpstr>
      <vt:lpstr>Ydin-indikaattorit</vt:lpstr>
      <vt:lpstr>Toimintaympäristön muutokset ja virrat Seikat, jotka vaikuttavat suoraan tai epäsuoraan KPI:en kehitykseen.</vt:lpstr>
      <vt:lpstr>Pirkanmaan Startup-ekosysteemin ennakoiva vaikutusmalli (MDI 2019)</vt:lpstr>
      <vt:lpstr>Startup-allianssin toiminnan vaikuttavuus</vt:lpstr>
      <vt:lpstr>Tampere Region Growth Monitor -seurantatyökalu kehitteillä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Heinikangas Anniina</dc:creator>
  <cp:lastModifiedBy>Seppänen Jan</cp:lastModifiedBy>
  <cp:revision>8</cp:revision>
  <dcterms:created xsi:type="dcterms:W3CDTF">2020-09-01T05:55:00Z</dcterms:created>
  <dcterms:modified xsi:type="dcterms:W3CDTF">2020-11-09T10:31:22Z</dcterms:modified>
</cp:coreProperties>
</file>